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Bree Serif"/>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BreeSerif-regular.fntdata"/><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419a711a7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419a711a7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01ecee4c4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01ecee4c4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30341d4d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30341d4d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19a711a7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19a711a7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19a711a7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419a711a7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19a711a7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19a711a7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19a711a7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19a711a7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19a711a7e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19a711a7e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600bc8b95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00bc8b95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19c8aedd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19c8aedd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0b9a533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0b9a533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0b9a5330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0b9a5330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0b9a5330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0b9a5330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61815234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61815234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0b9a5330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0b9a5330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0b9a5330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0b9a5330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60b9a5330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0b9a5330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60b9a5330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60b9a5330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0b9a5330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0b9a5330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0b9a5330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0b9a53307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60b9a5330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60b9a5330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19a711a7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19a711a7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19a711a7e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19a711a7e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419a711a7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19a711a7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419a711a7e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419a711a7e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619c8aedd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619c8aedd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62e0518f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62e0518f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619c8aedd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619c8aedd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419a711a7e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419a711a7e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62e0518fc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2e0518fc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619c8aedd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619c8aedd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19c8aedd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619c8aedd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01ecee4c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01ecee4c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0085d698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0085d698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630341d4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630341d4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630341d4d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630341d4d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01ecee4c4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01ecee4c4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0b223bac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0b223bac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62e05192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2e05192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p:cNvPicPr preferRelativeResize="0"/>
          <p:nvPr/>
        </p:nvPicPr>
        <p:blipFill>
          <a:blip r:embed="rId2">
            <a:alphaModFix/>
          </a:blip>
          <a:stretch>
            <a:fillRect/>
          </a:stretch>
        </p:blipFill>
        <p:spPr>
          <a:xfrm>
            <a:off x="7963175" y="4511650"/>
            <a:ext cx="1057975" cy="5451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pic>
        <p:nvPicPr>
          <p:cNvPr id="56" name="Google Shape;56;p11"/>
          <p:cNvPicPr preferRelativeResize="0"/>
          <p:nvPr/>
        </p:nvPicPr>
        <p:blipFill>
          <a:blip r:embed="rId2">
            <a:alphaModFix/>
          </a:blip>
          <a:stretch>
            <a:fillRect/>
          </a:stretch>
        </p:blipFill>
        <p:spPr>
          <a:xfrm>
            <a:off x="7963175" y="4511650"/>
            <a:ext cx="1057975" cy="5451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pic>
        <p:nvPicPr>
          <p:cNvPr id="59" name="Google Shape;59;p12"/>
          <p:cNvPicPr preferRelativeResize="0"/>
          <p:nvPr/>
        </p:nvPicPr>
        <p:blipFill>
          <a:blip r:embed="rId2">
            <a:alphaModFix/>
          </a:blip>
          <a:stretch>
            <a:fillRect/>
          </a:stretch>
        </p:blipFill>
        <p:spPr>
          <a:xfrm>
            <a:off x="7963175" y="4511650"/>
            <a:ext cx="1057975" cy="5451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pic>
        <p:nvPicPr>
          <p:cNvPr id="16" name="Google Shape;16;p3"/>
          <p:cNvPicPr preferRelativeResize="0"/>
          <p:nvPr/>
        </p:nvPicPr>
        <p:blipFill>
          <a:blip r:embed="rId2">
            <a:alphaModFix/>
          </a:blip>
          <a:stretch>
            <a:fillRect/>
          </a:stretch>
        </p:blipFill>
        <p:spPr>
          <a:xfrm>
            <a:off x="7963175" y="4511650"/>
            <a:ext cx="1057975" cy="5451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pic>
        <p:nvPicPr>
          <p:cNvPr id="21" name="Google Shape;21;p4"/>
          <p:cNvPicPr preferRelativeResize="0"/>
          <p:nvPr/>
        </p:nvPicPr>
        <p:blipFill>
          <a:blip r:embed="rId2">
            <a:alphaModFix/>
          </a:blip>
          <a:stretch>
            <a:fillRect/>
          </a:stretch>
        </p:blipFill>
        <p:spPr>
          <a:xfrm>
            <a:off x="8039375" y="4511650"/>
            <a:ext cx="1057975" cy="5451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pic>
        <p:nvPicPr>
          <p:cNvPr id="27" name="Google Shape;27;p5"/>
          <p:cNvPicPr preferRelativeResize="0"/>
          <p:nvPr/>
        </p:nvPicPr>
        <p:blipFill>
          <a:blip r:embed="rId2">
            <a:alphaModFix/>
          </a:blip>
          <a:stretch>
            <a:fillRect/>
          </a:stretch>
        </p:blipFill>
        <p:spPr>
          <a:xfrm>
            <a:off x="7963175" y="4511650"/>
            <a:ext cx="1057975" cy="5451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pic>
        <p:nvPicPr>
          <p:cNvPr id="31" name="Google Shape;31;p6"/>
          <p:cNvPicPr preferRelativeResize="0"/>
          <p:nvPr/>
        </p:nvPicPr>
        <p:blipFill>
          <a:blip r:embed="rId2">
            <a:alphaModFix/>
          </a:blip>
          <a:stretch>
            <a:fillRect/>
          </a:stretch>
        </p:blipFill>
        <p:spPr>
          <a:xfrm>
            <a:off x="7963175" y="4511650"/>
            <a:ext cx="1057975" cy="5451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pic>
        <p:nvPicPr>
          <p:cNvPr id="36" name="Google Shape;36;p7"/>
          <p:cNvPicPr preferRelativeResize="0"/>
          <p:nvPr/>
        </p:nvPicPr>
        <p:blipFill>
          <a:blip r:embed="rId2">
            <a:alphaModFix/>
          </a:blip>
          <a:stretch>
            <a:fillRect/>
          </a:stretch>
        </p:blipFill>
        <p:spPr>
          <a:xfrm>
            <a:off x="7963175" y="4511650"/>
            <a:ext cx="1057975" cy="5451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pic>
        <p:nvPicPr>
          <p:cNvPr id="40" name="Google Shape;40;p8"/>
          <p:cNvPicPr preferRelativeResize="0"/>
          <p:nvPr/>
        </p:nvPicPr>
        <p:blipFill>
          <a:blip r:embed="rId2">
            <a:alphaModFix/>
          </a:blip>
          <a:stretch>
            <a:fillRect/>
          </a:stretch>
        </p:blipFill>
        <p:spPr>
          <a:xfrm>
            <a:off x="7963175" y="4511650"/>
            <a:ext cx="1057975" cy="5451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 name="Google Shape;44;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6" name="Google Shape;46;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pic>
        <p:nvPicPr>
          <p:cNvPr id="47" name="Google Shape;47;p9"/>
          <p:cNvPicPr preferRelativeResize="0"/>
          <p:nvPr/>
        </p:nvPicPr>
        <p:blipFill>
          <a:blip r:embed="rId2">
            <a:alphaModFix/>
          </a:blip>
          <a:stretch>
            <a:fillRect/>
          </a:stretch>
        </p:blipFill>
        <p:spPr>
          <a:xfrm>
            <a:off x="7963175" y="4511650"/>
            <a:ext cx="1057975" cy="5451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pic>
        <p:nvPicPr>
          <p:cNvPr id="51" name="Google Shape;51;p10"/>
          <p:cNvPicPr preferRelativeResize="0"/>
          <p:nvPr/>
        </p:nvPicPr>
        <p:blipFill>
          <a:blip r:embed="rId2">
            <a:alphaModFix/>
          </a:blip>
          <a:stretch>
            <a:fillRect/>
          </a:stretch>
        </p:blipFill>
        <p:spPr>
          <a:xfrm>
            <a:off x="7963175" y="4511650"/>
            <a:ext cx="1057975" cy="5451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4.png"/><Relationship Id="rId4" Type="http://schemas.openxmlformats.org/officeDocument/2006/relationships/image" Target="../media/image25.png"/><Relationship Id="rId5"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scikit-learn.org/stable/index.html" TargetMode="External"/><Relationship Id="rId4" Type="http://schemas.openxmlformats.org/officeDocument/2006/relationships/hyperlink" Target="https://github.com/scikit-learn/scikit-learn" TargetMode="External"/><Relationship Id="rId5"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title"/>
          </p:nvPr>
        </p:nvSpPr>
        <p:spPr>
          <a:xfrm>
            <a:off x="304663" y="146575"/>
            <a:ext cx="3837000" cy="54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t"/>
              <a:t>Before we proceed...</a:t>
            </a:r>
            <a:endParaRPr/>
          </a:p>
        </p:txBody>
      </p:sp>
      <p:pic>
        <p:nvPicPr>
          <p:cNvPr id="65" name="Google Shape;65;p13"/>
          <p:cNvPicPr preferRelativeResize="0"/>
          <p:nvPr/>
        </p:nvPicPr>
        <p:blipFill>
          <a:blip r:embed="rId3">
            <a:alphaModFix/>
          </a:blip>
          <a:stretch>
            <a:fillRect/>
          </a:stretch>
        </p:blipFill>
        <p:spPr>
          <a:xfrm>
            <a:off x="3572850" y="1138524"/>
            <a:ext cx="1386975" cy="1386975"/>
          </a:xfrm>
          <a:prstGeom prst="rect">
            <a:avLst/>
          </a:prstGeom>
          <a:noFill/>
          <a:ln>
            <a:noFill/>
          </a:ln>
        </p:spPr>
      </p:pic>
      <p:sp>
        <p:nvSpPr>
          <p:cNvPr id="66" name="Google Shape;66;p13"/>
          <p:cNvSpPr txBox="1"/>
          <p:nvPr/>
        </p:nvSpPr>
        <p:spPr>
          <a:xfrm>
            <a:off x="695688" y="2810450"/>
            <a:ext cx="7548900" cy="126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2400"/>
              <a:t>He is the job interviewer: </a:t>
            </a:r>
            <a:endParaRPr sz="2400"/>
          </a:p>
          <a:p>
            <a:pPr indent="0" lvl="0" marL="0" rtl="0" algn="ctr">
              <a:spcBef>
                <a:spcPts val="0"/>
              </a:spcBef>
              <a:spcAft>
                <a:spcPts val="0"/>
              </a:spcAft>
              <a:buNone/>
            </a:pPr>
            <a:r>
              <a:rPr lang="it" sz="2400"/>
              <a:t>when you see it, pay attention!</a:t>
            </a:r>
            <a:endParaRPr sz="2400"/>
          </a:p>
          <a:p>
            <a:pPr indent="0" lvl="0" marL="0" rtl="0" algn="ctr">
              <a:spcBef>
                <a:spcPts val="0"/>
              </a:spcBef>
              <a:spcAft>
                <a:spcPts val="0"/>
              </a:spcAft>
              <a:buNone/>
            </a:pPr>
            <a:r>
              <a:rPr lang="it" sz="2400"/>
              <a:t>It means: this is a </a:t>
            </a:r>
            <a:r>
              <a:rPr b="1" lang="it" sz="2400"/>
              <a:t>typical interview question</a:t>
            </a:r>
            <a:r>
              <a:rPr lang="it" sz="2400"/>
              <a:t> for Junior Data Scientist, be ready to answer!</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292625"/>
            <a:ext cx="848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a:t>
            </a:r>
            <a:r>
              <a:rPr lang="it"/>
              <a:t>he walking robot</a:t>
            </a:r>
            <a:endParaRPr/>
          </a:p>
        </p:txBody>
      </p:sp>
      <p:sp>
        <p:nvSpPr>
          <p:cNvPr id="126" name="Google Shape;126;p22"/>
          <p:cNvSpPr txBox="1"/>
          <p:nvPr>
            <p:ph idx="1" type="body"/>
          </p:nvPr>
        </p:nvSpPr>
        <p:spPr>
          <a:xfrm>
            <a:off x="311700" y="950175"/>
            <a:ext cx="5066400" cy="39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600"/>
              <a:t>A robot </a:t>
            </a:r>
            <a:r>
              <a:rPr b="1" lang="it" sz="1600"/>
              <a:t>(agent)</a:t>
            </a:r>
            <a:r>
              <a:rPr lang="it" sz="1600"/>
              <a:t> must learn how to </a:t>
            </a:r>
            <a:r>
              <a:rPr b="1" lang="it" sz="1600"/>
              <a:t>walk</a:t>
            </a:r>
            <a:r>
              <a:rPr lang="it" sz="1600"/>
              <a:t>, alone, with no instructions, only by experience. So, he randomly tries some </a:t>
            </a:r>
            <a:r>
              <a:rPr b="1" lang="it" sz="1600"/>
              <a:t>actions</a:t>
            </a:r>
            <a:r>
              <a:rPr lang="it" sz="1600"/>
              <a:t> (exploration).</a:t>
            </a:r>
            <a:endParaRPr sz="1600"/>
          </a:p>
          <a:p>
            <a:pPr indent="0" lvl="0" marL="0" rtl="0" algn="l">
              <a:spcBef>
                <a:spcPts val="1600"/>
              </a:spcBef>
              <a:spcAft>
                <a:spcPts val="0"/>
              </a:spcAft>
              <a:buNone/>
            </a:pPr>
            <a:r>
              <a:rPr lang="it" sz="1600"/>
              <a:t>The environment (gravity) gives it back a positive reward (standing up) or negative reward (falling down). </a:t>
            </a:r>
            <a:endParaRPr sz="1600"/>
          </a:p>
          <a:p>
            <a:pPr indent="0" lvl="0" marL="0" rtl="0" algn="l">
              <a:spcBef>
                <a:spcPts val="1600"/>
              </a:spcBef>
              <a:spcAft>
                <a:spcPts val="0"/>
              </a:spcAft>
              <a:buNone/>
            </a:pPr>
            <a:r>
              <a:rPr lang="it" sz="1600"/>
              <a:t> The </a:t>
            </a:r>
            <a:r>
              <a:rPr b="1" lang="it" sz="1600"/>
              <a:t>state </a:t>
            </a:r>
            <a:r>
              <a:rPr lang="it" sz="1600"/>
              <a:t>is the position of his legs and articulations and the state describe the current situation.</a:t>
            </a:r>
            <a:endParaRPr sz="1600"/>
          </a:p>
          <a:p>
            <a:pPr indent="0" lvl="0" marL="0" rtl="0" algn="l">
              <a:spcBef>
                <a:spcPts val="1600"/>
              </a:spcBef>
              <a:spcAft>
                <a:spcPts val="1600"/>
              </a:spcAft>
              <a:buNone/>
            </a:pPr>
            <a:r>
              <a:rPr lang="it" sz="1600"/>
              <a:t>So we have an </a:t>
            </a:r>
            <a:r>
              <a:rPr b="1" lang="it" sz="1600"/>
              <a:t>agent that perform actions in an environment </a:t>
            </a:r>
            <a:r>
              <a:rPr lang="it" sz="1600"/>
              <a:t>guiding him with </a:t>
            </a:r>
            <a:r>
              <a:rPr b="1" lang="it" sz="1600"/>
              <a:t>rewards </a:t>
            </a:r>
            <a:r>
              <a:rPr lang="it" sz="1600"/>
              <a:t>(positive or negative). The </a:t>
            </a:r>
            <a:r>
              <a:rPr b="1" lang="it" sz="1600"/>
              <a:t>state </a:t>
            </a:r>
            <a:r>
              <a:rPr lang="it" sz="1600"/>
              <a:t>describe the current situation.</a:t>
            </a:r>
            <a:endParaRPr sz="1600"/>
          </a:p>
        </p:txBody>
      </p:sp>
      <p:pic>
        <p:nvPicPr>
          <p:cNvPr id="127" name="Google Shape;127;p22"/>
          <p:cNvPicPr preferRelativeResize="0"/>
          <p:nvPr/>
        </p:nvPicPr>
        <p:blipFill>
          <a:blip r:embed="rId3">
            <a:alphaModFix/>
          </a:blip>
          <a:stretch>
            <a:fillRect/>
          </a:stretch>
        </p:blipFill>
        <p:spPr>
          <a:xfrm>
            <a:off x="5530500" y="1017725"/>
            <a:ext cx="3461100" cy="3461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85613" y="16275"/>
            <a:ext cx="848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600"/>
              <a:t>Robot Example Reinforcement Learning</a:t>
            </a:r>
            <a:endParaRPr sz="2600"/>
          </a:p>
        </p:txBody>
      </p:sp>
      <p:sp>
        <p:nvSpPr>
          <p:cNvPr id="133" name="Google Shape;133;p23"/>
          <p:cNvSpPr txBox="1"/>
          <p:nvPr/>
        </p:nvSpPr>
        <p:spPr>
          <a:xfrm>
            <a:off x="328675" y="4069000"/>
            <a:ext cx="76485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500"/>
              <a:t>An </a:t>
            </a:r>
            <a:r>
              <a:rPr b="1" lang="it" sz="1500"/>
              <a:t>Agent</a:t>
            </a:r>
            <a:r>
              <a:rPr lang="it" sz="1500"/>
              <a:t> must learn a task and the </a:t>
            </a:r>
            <a:r>
              <a:rPr b="1" lang="it" sz="1500"/>
              <a:t>environment </a:t>
            </a:r>
            <a:r>
              <a:rPr lang="it" sz="1500"/>
              <a:t>guides him providing </a:t>
            </a:r>
            <a:r>
              <a:rPr b="1" lang="it" sz="1500"/>
              <a:t>rewards. </a:t>
            </a:r>
            <a:r>
              <a:rPr lang="it" sz="1500"/>
              <a:t>He must find the best </a:t>
            </a:r>
            <a:r>
              <a:rPr b="1" lang="it" sz="1500"/>
              <a:t>policy </a:t>
            </a:r>
            <a:r>
              <a:rPr lang="it" sz="1500"/>
              <a:t>(strategy) to reach its goal. After each </a:t>
            </a:r>
            <a:r>
              <a:rPr b="1" lang="it" sz="1500"/>
              <a:t>action, </a:t>
            </a:r>
            <a:r>
              <a:rPr lang="it" sz="1500"/>
              <a:t>the </a:t>
            </a:r>
            <a:r>
              <a:rPr b="1" lang="it" sz="1500"/>
              <a:t>state </a:t>
            </a:r>
            <a:r>
              <a:rPr lang="it" sz="1500"/>
              <a:t>describe the current situation of the agent.</a:t>
            </a:r>
            <a:endParaRPr sz="1500"/>
          </a:p>
        </p:txBody>
      </p:sp>
      <p:sp>
        <p:nvSpPr>
          <p:cNvPr id="134" name="Google Shape;134;p23"/>
          <p:cNvSpPr txBox="1"/>
          <p:nvPr/>
        </p:nvSpPr>
        <p:spPr>
          <a:xfrm>
            <a:off x="6445100" y="2525"/>
            <a:ext cx="26442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Credit: Thanks to Jan Kaiser!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292625"/>
            <a:ext cx="848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500"/>
              <a:t>Q: What is </a:t>
            </a:r>
            <a:r>
              <a:rPr lang="it" sz="2500"/>
              <a:t>Reinf. Learning and what is Exploration vs Exploitation?</a:t>
            </a:r>
            <a:endParaRPr sz="2500"/>
          </a:p>
        </p:txBody>
      </p:sp>
      <p:sp>
        <p:nvSpPr>
          <p:cNvPr id="140" name="Google Shape;140;p24"/>
          <p:cNvSpPr txBox="1"/>
          <p:nvPr/>
        </p:nvSpPr>
        <p:spPr>
          <a:xfrm>
            <a:off x="321700" y="1271300"/>
            <a:ext cx="8395500" cy="21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600"/>
              <a:t>An </a:t>
            </a:r>
            <a:r>
              <a:rPr b="1" lang="it" sz="1600"/>
              <a:t>Agent </a:t>
            </a:r>
            <a:r>
              <a:rPr lang="it" sz="1600"/>
              <a:t>have a task to learn and must find the best strategy (</a:t>
            </a:r>
            <a:r>
              <a:rPr b="1" lang="it" sz="1600"/>
              <a:t>policy</a:t>
            </a:r>
            <a:r>
              <a:rPr lang="it" sz="1600"/>
              <a:t>) by interacting with the </a:t>
            </a:r>
            <a:r>
              <a:rPr b="1" lang="it" sz="1600"/>
              <a:t>environment</a:t>
            </a:r>
            <a:r>
              <a:rPr lang="it" sz="1600"/>
              <a:t>. The environment “guides” the agent giving </a:t>
            </a:r>
            <a:r>
              <a:rPr b="1" lang="it" sz="1600"/>
              <a:t>positive or negative rewards to the agent. </a:t>
            </a:r>
            <a:r>
              <a:rPr lang="it" sz="1600"/>
              <a:t>The agent interacts with the environment taking </a:t>
            </a:r>
            <a:r>
              <a:rPr b="1" lang="it" sz="1600"/>
              <a:t>actions </a:t>
            </a:r>
            <a:r>
              <a:rPr lang="it" sz="1600"/>
              <a:t>and each action lead the agent to a new situation (</a:t>
            </a:r>
            <a:r>
              <a:rPr b="1" lang="it" sz="1600"/>
              <a:t>state</a:t>
            </a:r>
            <a:r>
              <a:rPr lang="it" sz="1600"/>
              <a:t>)</a:t>
            </a:r>
            <a:r>
              <a:rPr b="1" lang="it" sz="1600"/>
              <a: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it" sz="1600"/>
              <a:t>In RL the goal is to have the maximum cumulative reward: this is achieved with a balance between </a:t>
            </a:r>
            <a:r>
              <a:rPr b="1" lang="it" sz="1600"/>
              <a:t>Exploitation </a:t>
            </a:r>
            <a:r>
              <a:rPr lang="it" sz="1600"/>
              <a:t>of the best strategy reached so far and </a:t>
            </a:r>
            <a:r>
              <a:rPr b="1" lang="it" sz="1600"/>
              <a:t>Exploration </a:t>
            </a:r>
            <a:r>
              <a:rPr lang="it" sz="1600"/>
              <a:t>of novel policies that could lead to better rewards.</a:t>
            </a:r>
            <a:endParaRPr sz="1600"/>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pic>
        <p:nvPicPr>
          <p:cNvPr id="141" name="Google Shape;141;p24"/>
          <p:cNvPicPr preferRelativeResize="0"/>
          <p:nvPr/>
        </p:nvPicPr>
        <p:blipFill>
          <a:blip r:embed="rId3">
            <a:alphaModFix/>
          </a:blip>
          <a:stretch>
            <a:fillRect/>
          </a:stretch>
        </p:blipFill>
        <p:spPr>
          <a:xfrm>
            <a:off x="8059275" y="193750"/>
            <a:ext cx="894851" cy="894851"/>
          </a:xfrm>
          <a:prstGeom prst="rect">
            <a:avLst/>
          </a:prstGeom>
          <a:noFill/>
          <a:ln>
            <a:noFill/>
          </a:ln>
        </p:spPr>
      </p:pic>
      <p:pic>
        <p:nvPicPr>
          <p:cNvPr id="142" name="Google Shape;142;p24"/>
          <p:cNvPicPr preferRelativeResize="0"/>
          <p:nvPr/>
        </p:nvPicPr>
        <p:blipFill>
          <a:blip r:embed="rId4">
            <a:alphaModFix/>
          </a:blip>
          <a:stretch>
            <a:fillRect/>
          </a:stretch>
        </p:blipFill>
        <p:spPr>
          <a:xfrm>
            <a:off x="520150" y="3515350"/>
            <a:ext cx="2409375" cy="1411199"/>
          </a:xfrm>
          <a:prstGeom prst="rect">
            <a:avLst/>
          </a:prstGeom>
          <a:noFill/>
          <a:ln>
            <a:noFill/>
          </a:ln>
        </p:spPr>
      </p:pic>
      <p:sp>
        <p:nvSpPr>
          <p:cNvPr id="143" name="Google Shape;143;p24"/>
          <p:cNvSpPr txBox="1"/>
          <p:nvPr/>
        </p:nvSpPr>
        <p:spPr>
          <a:xfrm>
            <a:off x="3055900" y="3562250"/>
            <a:ext cx="5661300" cy="12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For example, in the slot machines: should the agent continue to play </a:t>
            </a:r>
            <a:r>
              <a:rPr b="1" lang="it"/>
              <a:t>only</a:t>
            </a:r>
            <a:r>
              <a:rPr lang="it"/>
              <a:t> the most promising slot machine</a:t>
            </a:r>
            <a:r>
              <a:rPr lang="it"/>
              <a:t> or should try different ones that potentially give better rewards? This is a tradeoff between Exploitation (take the best strategy so far) and Exploration (try different strategies potentially more profitable).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292625"/>
            <a:ext cx="848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Q: Tell me a good example!</a:t>
            </a:r>
            <a:endParaRPr/>
          </a:p>
        </p:txBody>
      </p:sp>
      <p:sp>
        <p:nvSpPr>
          <p:cNvPr id="149" name="Google Shape;149;p25"/>
          <p:cNvSpPr txBox="1"/>
          <p:nvPr/>
        </p:nvSpPr>
        <p:spPr>
          <a:xfrm>
            <a:off x="397900" y="890300"/>
            <a:ext cx="8395500" cy="3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600" u="sng">
                <a:solidFill>
                  <a:schemeClr val="dk1"/>
                </a:solidFill>
              </a:rPr>
              <a:t>The website banners</a:t>
            </a:r>
            <a:endParaRPr b="1" sz="1600" u="sng">
              <a:solidFill>
                <a:schemeClr val="dk1"/>
              </a:solidFill>
            </a:endParaRPr>
          </a:p>
          <a:p>
            <a:pPr indent="0" lvl="0" marL="0" rtl="0" algn="l">
              <a:spcBef>
                <a:spcPts val="0"/>
              </a:spcBef>
              <a:spcAft>
                <a:spcPts val="0"/>
              </a:spcAft>
              <a:buNone/>
            </a:pPr>
            <a:r>
              <a:t/>
            </a:r>
            <a:endParaRPr b="1" sz="1600" u="sng">
              <a:solidFill>
                <a:schemeClr val="dk1"/>
              </a:solidFill>
            </a:endParaRPr>
          </a:p>
          <a:p>
            <a:pPr indent="0" lvl="0" marL="0" rtl="0" algn="l">
              <a:spcBef>
                <a:spcPts val="0"/>
              </a:spcBef>
              <a:spcAft>
                <a:spcPts val="0"/>
              </a:spcAft>
              <a:buNone/>
            </a:pPr>
            <a:r>
              <a:rPr lang="it" sz="1600">
                <a:solidFill>
                  <a:schemeClr val="dk1"/>
                </a:solidFill>
              </a:rPr>
              <a:t>Learn how to design the optimal banner to show in the webpage to maximize clicks. We prepare 10 different banners. In this particular case, you can use “Multi Armed Bandit Algorithm”</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b="1" lang="it" sz="1600">
                <a:solidFill>
                  <a:schemeClr val="dk1"/>
                </a:solidFill>
              </a:rPr>
              <a:t>Goal: </a:t>
            </a:r>
            <a:r>
              <a:rPr lang="it" sz="1600">
                <a:solidFill>
                  <a:schemeClr val="dk1"/>
                </a:solidFill>
              </a:rPr>
              <a:t>maximize clicks on the banner</a:t>
            </a:r>
            <a:endParaRPr sz="1600">
              <a:solidFill>
                <a:schemeClr val="dk1"/>
              </a:solidFill>
            </a:endParaRPr>
          </a:p>
          <a:p>
            <a:pPr indent="0" lvl="0" marL="0" rtl="0" algn="l">
              <a:spcBef>
                <a:spcPts val="0"/>
              </a:spcBef>
              <a:spcAft>
                <a:spcPts val="0"/>
              </a:spcAft>
              <a:buNone/>
            </a:pPr>
            <a:r>
              <a:rPr b="1" lang="it" sz="1600">
                <a:solidFill>
                  <a:schemeClr val="dk1"/>
                </a:solidFill>
              </a:rPr>
              <a:t>Reward: </a:t>
            </a:r>
            <a:r>
              <a:rPr lang="it" sz="1600">
                <a:solidFill>
                  <a:schemeClr val="dk1"/>
                </a:solidFill>
              </a:rPr>
              <a:t>+1 if clicked, 0 if not clicked</a:t>
            </a:r>
            <a:endParaRPr sz="1600">
              <a:solidFill>
                <a:schemeClr val="dk1"/>
              </a:solidFill>
            </a:endParaRPr>
          </a:p>
          <a:p>
            <a:pPr indent="0" lvl="0" marL="0" rtl="0" algn="l">
              <a:spcBef>
                <a:spcPts val="0"/>
              </a:spcBef>
              <a:spcAft>
                <a:spcPts val="0"/>
              </a:spcAft>
              <a:buNone/>
            </a:pPr>
            <a:r>
              <a:rPr b="1" lang="it" sz="1600">
                <a:solidFill>
                  <a:schemeClr val="dk1"/>
                </a:solidFill>
              </a:rPr>
              <a:t>Environment: </a:t>
            </a:r>
            <a:r>
              <a:rPr lang="it" sz="1600">
                <a:solidFill>
                  <a:schemeClr val="dk1"/>
                </a:solidFill>
              </a:rPr>
              <a:t>customers seeing webpage</a:t>
            </a:r>
            <a:endParaRPr sz="1600">
              <a:solidFill>
                <a:schemeClr val="dk1"/>
              </a:solidFill>
            </a:endParaRPr>
          </a:p>
          <a:p>
            <a:pPr indent="0" lvl="0" marL="0" rtl="0" algn="l">
              <a:spcBef>
                <a:spcPts val="0"/>
              </a:spcBef>
              <a:spcAft>
                <a:spcPts val="0"/>
              </a:spcAft>
              <a:buNone/>
            </a:pPr>
            <a:r>
              <a:rPr b="1" lang="it" sz="1600">
                <a:solidFill>
                  <a:schemeClr val="dk1"/>
                </a:solidFill>
              </a:rPr>
              <a:t>Agent: </a:t>
            </a:r>
            <a:r>
              <a:rPr lang="it" sz="1600">
                <a:solidFill>
                  <a:schemeClr val="dk1"/>
                </a:solidFill>
              </a:rPr>
              <a:t>our laptop, trying to offering the best </a:t>
            </a:r>
            <a:endParaRPr sz="1600">
              <a:solidFill>
                <a:schemeClr val="dk1"/>
              </a:solidFill>
            </a:endParaRPr>
          </a:p>
          <a:p>
            <a:pPr indent="0" lvl="0" marL="0" rtl="0" algn="l">
              <a:spcBef>
                <a:spcPts val="0"/>
              </a:spcBef>
              <a:spcAft>
                <a:spcPts val="0"/>
              </a:spcAft>
              <a:buNone/>
            </a:pPr>
            <a:r>
              <a:rPr lang="it" sz="1600">
                <a:solidFill>
                  <a:schemeClr val="dk1"/>
                </a:solidFill>
              </a:rPr>
              <a:t>banner automatically (out of 10)</a:t>
            </a:r>
            <a:endParaRPr sz="1600">
              <a:solidFill>
                <a:schemeClr val="dk1"/>
              </a:solidFill>
            </a:endParaRPr>
          </a:p>
          <a:p>
            <a:pPr indent="0" lvl="0" marL="0" rtl="0" algn="l">
              <a:spcBef>
                <a:spcPts val="0"/>
              </a:spcBef>
              <a:spcAft>
                <a:spcPts val="0"/>
              </a:spcAft>
              <a:buNone/>
            </a:pPr>
            <a:r>
              <a:rPr b="1" lang="it" sz="1600">
                <a:solidFill>
                  <a:schemeClr val="dk1"/>
                </a:solidFill>
              </a:rPr>
              <a:t>State</a:t>
            </a:r>
            <a:r>
              <a:rPr lang="it" sz="1600">
                <a:solidFill>
                  <a:schemeClr val="dk1"/>
                </a:solidFill>
              </a:rPr>
              <a:t>: no state in Multi Armed Bandit Algorithm</a:t>
            </a:r>
            <a:endParaRPr sz="1600">
              <a:solidFill>
                <a:schemeClr val="dk1"/>
              </a:solidFill>
            </a:endParaRPr>
          </a:p>
        </p:txBody>
      </p:sp>
      <p:pic>
        <p:nvPicPr>
          <p:cNvPr id="150" name="Google Shape;150;p25"/>
          <p:cNvPicPr preferRelativeResize="0"/>
          <p:nvPr/>
        </p:nvPicPr>
        <p:blipFill>
          <a:blip r:embed="rId3">
            <a:alphaModFix/>
          </a:blip>
          <a:stretch>
            <a:fillRect/>
          </a:stretch>
        </p:blipFill>
        <p:spPr>
          <a:xfrm>
            <a:off x="8055725" y="166938"/>
            <a:ext cx="824076" cy="824076"/>
          </a:xfrm>
          <a:prstGeom prst="rect">
            <a:avLst/>
          </a:prstGeom>
          <a:noFill/>
          <a:ln>
            <a:noFill/>
          </a:ln>
        </p:spPr>
      </p:pic>
      <p:pic>
        <p:nvPicPr>
          <p:cNvPr id="151" name="Google Shape;151;p25"/>
          <p:cNvPicPr preferRelativeResize="0"/>
          <p:nvPr/>
        </p:nvPicPr>
        <p:blipFill>
          <a:blip r:embed="rId4">
            <a:alphaModFix/>
          </a:blip>
          <a:stretch>
            <a:fillRect/>
          </a:stretch>
        </p:blipFill>
        <p:spPr>
          <a:xfrm>
            <a:off x="4572000" y="2373750"/>
            <a:ext cx="662799" cy="662799"/>
          </a:xfrm>
          <a:prstGeom prst="rect">
            <a:avLst/>
          </a:prstGeom>
          <a:noFill/>
          <a:ln>
            <a:noFill/>
          </a:ln>
        </p:spPr>
      </p:pic>
      <p:pic>
        <p:nvPicPr>
          <p:cNvPr id="152" name="Google Shape;152;p25"/>
          <p:cNvPicPr preferRelativeResize="0"/>
          <p:nvPr/>
        </p:nvPicPr>
        <p:blipFill>
          <a:blip r:embed="rId5">
            <a:alphaModFix/>
          </a:blip>
          <a:stretch>
            <a:fillRect/>
          </a:stretch>
        </p:blipFill>
        <p:spPr>
          <a:xfrm>
            <a:off x="5423575" y="2435925"/>
            <a:ext cx="3480124" cy="1801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2355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Machine Learning Types</a:t>
            </a:r>
            <a:endParaRPr/>
          </a:p>
        </p:txBody>
      </p:sp>
      <p:pic>
        <p:nvPicPr>
          <p:cNvPr id="158" name="Google Shape;158;p26"/>
          <p:cNvPicPr preferRelativeResize="0"/>
          <p:nvPr/>
        </p:nvPicPr>
        <p:blipFill>
          <a:blip r:embed="rId3">
            <a:alphaModFix/>
          </a:blip>
          <a:stretch>
            <a:fillRect/>
          </a:stretch>
        </p:blipFill>
        <p:spPr>
          <a:xfrm>
            <a:off x="1678925" y="834600"/>
            <a:ext cx="5747450" cy="4109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2355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Supervised Learning Example: Diabetes</a:t>
            </a:r>
            <a:endParaRPr/>
          </a:p>
        </p:txBody>
      </p:sp>
      <p:pic>
        <p:nvPicPr>
          <p:cNvPr id="164" name="Google Shape;164;p27"/>
          <p:cNvPicPr preferRelativeResize="0"/>
          <p:nvPr/>
        </p:nvPicPr>
        <p:blipFill>
          <a:blip r:embed="rId3">
            <a:alphaModFix/>
          </a:blip>
          <a:stretch>
            <a:fillRect/>
          </a:stretch>
        </p:blipFill>
        <p:spPr>
          <a:xfrm>
            <a:off x="7870625" y="181300"/>
            <a:ext cx="1120800" cy="1120800"/>
          </a:xfrm>
          <a:prstGeom prst="rect">
            <a:avLst/>
          </a:prstGeom>
          <a:noFill/>
          <a:ln>
            <a:noFill/>
          </a:ln>
        </p:spPr>
      </p:pic>
      <p:sp>
        <p:nvSpPr>
          <p:cNvPr id="165" name="Google Shape;165;p27"/>
          <p:cNvSpPr txBox="1"/>
          <p:nvPr>
            <p:ph idx="1" type="body"/>
          </p:nvPr>
        </p:nvSpPr>
        <p:spPr>
          <a:xfrm>
            <a:off x="311700" y="801775"/>
            <a:ext cx="8376300" cy="40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400"/>
              <a:t>We are in a hospital and we have 100k patients: for each of them we measure: </a:t>
            </a:r>
            <a:endParaRPr sz="1400"/>
          </a:p>
          <a:p>
            <a:pPr indent="-317500" lvl="0" marL="457200" rtl="0" algn="l">
              <a:spcBef>
                <a:spcPts val="1600"/>
              </a:spcBef>
              <a:spcAft>
                <a:spcPts val="0"/>
              </a:spcAft>
              <a:buSzPts val="1400"/>
              <a:buChar char="●"/>
            </a:pPr>
            <a:r>
              <a:rPr lang="it" sz="1400"/>
              <a:t>the mean pressure</a:t>
            </a:r>
            <a:endParaRPr sz="1400"/>
          </a:p>
          <a:p>
            <a:pPr indent="-317500" lvl="0" marL="457200" rtl="0" algn="l">
              <a:spcBef>
                <a:spcPts val="0"/>
              </a:spcBef>
              <a:spcAft>
                <a:spcPts val="0"/>
              </a:spcAft>
              <a:buSzPts val="1400"/>
              <a:buChar char="●"/>
            </a:pPr>
            <a:r>
              <a:rPr lang="it" sz="1400"/>
              <a:t>the mean level glucose in the blood </a:t>
            </a:r>
            <a:endParaRPr sz="1400"/>
          </a:p>
          <a:p>
            <a:pPr indent="-317500" lvl="0" marL="457200" rtl="0" algn="l">
              <a:spcBef>
                <a:spcPts val="0"/>
              </a:spcBef>
              <a:spcAft>
                <a:spcPts val="0"/>
              </a:spcAft>
              <a:buSzPts val="1400"/>
              <a:buChar char="●"/>
            </a:pPr>
            <a:r>
              <a:rPr lang="it" sz="1400"/>
              <a:t>mean heart rate frequency</a:t>
            </a:r>
            <a:endParaRPr sz="1400"/>
          </a:p>
          <a:p>
            <a:pPr indent="0" lvl="0" marL="0" rtl="0" algn="l">
              <a:spcBef>
                <a:spcPts val="1600"/>
              </a:spcBef>
              <a:spcAft>
                <a:spcPts val="0"/>
              </a:spcAft>
              <a:buNone/>
            </a:pPr>
            <a:r>
              <a:rPr lang="it" sz="1400"/>
              <a:t>We also </a:t>
            </a:r>
            <a:r>
              <a:rPr b="1" lang="it" sz="1400"/>
              <a:t>already</a:t>
            </a:r>
            <a:r>
              <a:rPr lang="it" sz="1400"/>
              <a:t> </a:t>
            </a:r>
            <a:r>
              <a:rPr b="1" lang="it" sz="1400"/>
              <a:t>know</a:t>
            </a:r>
            <a:r>
              <a:rPr lang="it" sz="1400"/>
              <a:t> if each patient have Diabetes or not (we know it for sure).</a:t>
            </a:r>
            <a:endParaRPr sz="1400"/>
          </a:p>
          <a:p>
            <a:pPr indent="0" lvl="0" marL="0" rtl="0" algn="l">
              <a:spcBef>
                <a:spcPts val="1600"/>
              </a:spcBef>
              <a:spcAft>
                <a:spcPts val="0"/>
              </a:spcAft>
              <a:buNone/>
            </a:pPr>
            <a:r>
              <a:rPr b="1" lang="it" sz="1400"/>
              <a:t>INPUT DATA: </a:t>
            </a:r>
            <a:r>
              <a:rPr lang="it" sz="1400"/>
              <a:t>pressure, glucose, heart rate</a:t>
            </a:r>
            <a:endParaRPr sz="1400"/>
          </a:p>
          <a:p>
            <a:pPr indent="0" lvl="0" marL="0" rtl="0" algn="l">
              <a:spcBef>
                <a:spcPts val="1600"/>
              </a:spcBef>
              <a:spcAft>
                <a:spcPts val="0"/>
              </a:spcAft>
              <a:buNone/>
            </a:pPr>
            <a:r>
              <a:rPr b="1" lang="it" sz="1400"/>
              <a:t>OUTPUT DATA: </a:t>
            </a:r>
            <a:r>
              <a:rPr lang="it" sz="1400"/>
              <a:t>has diabetes or not (1 or 0) - also called labels</a:t>
            </a:r>
            <a:endParaRPr sz="1400"/>
          </a:p>
          <a:p>
            <a:pPr indent="0" lvl="0" marL="0" rtl="0" algn="l">
              <a:spcBef>
                <a:spcPts val="1600"/>
              </a:spcBef>
              <a:spcAft>
                <a:spcPts val="0"/>
              </a:spcAft>
              <a:buNone/>
            </a:pPr>
            <a:r>
              <a:rPr lang="it" sz="1400"/>
              <a:t>We would like to create a </a:t>
            </a:r>
            <a:r>
              <a:rPr b="1" lang="it" sz="1400"/>
              <a:t>mathematical function</a:t>
            </a:r>
            <a:r>
              <a:rPr lang="it" sz="1400"/>
              <a:t> describing this relationship INPUT -&gt; OUTPUT. This function is our </a:t>
            </a:r>
            <a:r>
              <a:rPr b="1" lang="it" sz="1400"/>
              <a:t>Supervised ML model. The creation of this function is called </a:t>
            </a:r>
            <a:r>
              <a:rPr b="1" lang="it" sz="1400" u="sng"/>
              <a:t>TRAINING</a:t>
            </a:r>
            <a:r>
              <a:rPr b="1" lang="it" sz="1400"/>
              <a:t> phase.</a:t>
            </a:r>
            <a:endParaRPr b="1" sz="1400"/>
          </a:p>
          <a:p>
            <a:pPr indent="0" lvl="0" marL="0" rtl="0" algn="l">
              <a:spcBef>
                <a:spcPts val="1600"/>
              </a:spcBef>
              <a:spcAft>
                <a:spcPts val="0"/>
              </a:spcAft>
              <a:buNone/>
            </a:pPr>
            <a:r>
              <a:rPr b="1" lang="it" sz="1400"/>
              <a:t>Why is it useful to have this function? </a:t>
            </a:r>
            <a:r>
              <a:rPr lang="it" sz="1400"/>
              <a:t>If tomorrow a new patient we never saw before (never saw in training phase) arrives, we use the </a:t>
            </a:r>
            <a:r>
              <a:rPr b="1" lang="it" sz="1400"/>
              <a:t>trained</a:t>
            </a:r>
            <a:r>
              <a:rPr lang="it" sz="1400"/>
              <a:t> model to </a:t>
            </a:r>
            <a:r>
              <a:rPr b="1" lang="it" sz="1400" u="sng"/>
              <a:t>predict</a:t>
            </a:r>
            <a:r>
              <a:rPr b="1" lang="it" sz="1400"/>
              <a:t> </a:t>
            </a:r>
            <a:r>
              <a:rPr lang="it" sz="1400"/>
              <a:t>if he/she has diabetes or not using his biological parameters.</a:t>
            </a:r>
            <a:endParaRPr sz="1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2355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Supervised Learning</a:t>
            </a:r>
            <a:endParaRPr/>
          </a:p>
        </p:txBody>
      </p:sp>
      <p:sp>
        <p:nvSpPr>
          <p:cNvPr id="171" name="Google Shape;171;p28"/>
          <p:cNvSpPr txBox="1"/>
          <p:nvPr>
            <p:ph idx="1" type="body"/>
          </p:nvPr>
        </p:nvSpPr>
        <p:spPr>
          <a:xfrm>
            <a:off x="235500" y="619075"/>
            <a:ext cx="8520600" cy="8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 supervised learning, we have </a:t>
            </a:r>
            <a:r>
              <a:rPr b="1" lang="it" u="sng"/>
              <a:t>BOTH</a:t>
            </a:r>
            <a:r>
              <a:rPr b="1" lang="it"/>
              <a:t> input and output </a:t>
            </a:r>
            <a:r>
              <a:rPr lang="it"/>
              <a:t>and the model </a:t>
            </a:r>
            <a:r>
              <a:rPr b="1" lang="it"/>
              <a:t>LEARNS </a:t>
            </a:r>
            <a:r>
              <a:rPr lang="it"/>
              <a:t>and understand the relationship between input and output after a </a:t>
            </a:r>
            <a:r>
              <a:rPr b="1" lang="it"/>
              <a:t>TRAINING PHASE. </a:t>
            </a:r>
            <a:r>
              <a:rPr lang="it"/>
              <a:t>We use the trained model to </a:t>
            </a:r>
            <a:r>
              <a:rPr b="1" lang="it"/>
              <a:t>PREDICT </a:t>
            </a:r>
            <a:r>
              <a:rPr lang="it"/>
              <a:t>on </a:t>
            </a:r>
            <a:r>
              <a:rPr b="1" lang="it"/>
              <a:t>never-seen-before </a:t>
            </a:r>
            <a:r>
              <a:rPr lang="it"/>
              <a:t>inputs.</a:t>
            </a:r>
            <a:endParaRPr/>
          </a:p>
          <a:p>
            <a:pPr indent="0" lvl="0" marL="0" rtl="0" algn="l">
              <a:spcBef>
                <a:spcPts val="1600"/>
              </a:spcBef>
              <a:spcAft>
                <a:spcPts val="0"/>
              </a:spcAft>
              <a:buNone/>
            </a:pPr>
            <a:r>
              <a:rPr b="1" lang="it"/>
              <a:t>GOAL of Supervised Learning</a:t>
            </a:r>
            <a:r>
              <a:rPr lang="it"/>
              <a:t>: </a:t>
            </a:r>
            <a:r>
              <a:rPr b="1" lang="it" u="sng"/>
              <a:t>PREDICT</a:t>
            </a:r>
            <a:r>
              <a:rPr lang="it"/>
              <a:t> on new data as input and have an answer as output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72" name="Google Shape;172;p28"/>
          <p:cNvSpPr/>
          <p:nvPr/>
        </p:nvSpPr>
        <p:spPr>
          <a:xfrm>
            <a:off x="1630025" y="2933825"/>
            <a:ext cx="1253400" cy="103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t>INPUT</a:t>
            </a:r>
            <a:endParaRPr sz="1100"/>
          </a:p>
        </p:txBody>
      </p:sp>
      <p:sp>
        <p:nvSpPr>
          <p:cNvPr id="173" name="Google Shape;173;p28"/>
          <p:cNvSpPr/>
          <p:nvPr/>
        </p:nvSpPr>
        <p:spPr>
          <a:xfrm>
            <a:off x="5637075" y="2867950"/>
            <a:ext cx="1253400" cy="103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t>OUTPUT</a:t>
            </a:r>
            <a:endParaRPr/>
          </a:p>
        </p:txBody>
      </p:sp>
      <p:pic>
        <p:nvPicPr>
          <p:cNvPr id="174" name="Google Shape;174;p28"/>
          <p:cNvPicPr preferRelativeResize="0"/>
          <p:nvPr/>
        </p:nvPicPr>
        <p:blipFill>
          <a:blip r:embed="rId3">
            <a:alphaModFix/>
          </a:blip>
          <a:stretch>
            <a:fillRect/>
          </a:stretch>
        </p:blipFill>
        <p:spPr>
          <a:xfrm>
            <a:off x="3731206" y="2933825"/>
            <a:ext cx="905949" cy="905949"/>
          </a:xfrm>
          <a:prstGeom prst="rect">
            <a:avLst/>
          </a:prstGeom>
          <a:noFill/>
          <a:ln>
            <a:noFill/>
          </a:ln>
        </p:spPr>
      </p:pic>
      <p:sp>
        <p:nvSpPr>
          <p:cNvPr id="175" name="Google Shape;175;p28"/>
          <p:cNvSpPr/>
          <p:nvPr/>
        </p:nvSpPr>
        <p:spPr>
          <a:xfrm>
            <a:off x="4928575" y="3268325"/>
            <a:ext cx="489900" cy="36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8"/>
          <p:cNvSpPr/>
          <p:nvPr/>
        </p:nvSpPr>
        <p:spPr>
          <a:xfrm>
            <a:off x="3022513" y="3268325"/>
            <a:ext cx="489900" cy="36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28"/>
          <p:cNvPicPr preferRelativeResize="0"/>
          <p:nvPr/>
        </p:nvPicPr>
        <p:blipFill>
          <a:blip r:embed="rId4">
            <a:alphaModFix/>
          </a:blip>
          <a:stretch>
            <a:fillRect/>
          </a:stretch>
        </p:blipFill>
        <p:spPr>
          <a:xfrm>
            <a:off x="3706110" y="4044275"/>
            <a:ext cx="956125" cy="956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2355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Supervised Learning</a:t>
            </a:r>
            <a:endParaRPr/>
          </a:p>
        </p:txBody>
      </p:sp>
      <p:sp>
        <p:nvSpPr>
          <p:cNvPr id="183" name="Google Shape;183;p29"/>
          <p:cNvSpPr txBox="1"/>
          <p:nvPr>
            <p:ph idx="1" type="body"/>
          </p:nvPr>
        </p:nvSpPr>
        <p:spPr>
          <a:xfrm>
            <a:off x="235500" y="619075"/>
            <a:ext cx="8520600" cy="19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model is trained on a TRAINING SET and then we evaluate the performances on a TEST SET (unseen data, that the model never saw before).</a:t>
            </a:r>
            <a:endParaRPr/>
          </a:p>
          <a:p>
            <a:pPr indent="0" lvl="0" marL="0" rtl="0" algn="l">
              <a:spcBef>
                <a:spcPts val="1600"/>
              </a:spcBef>
              <a:spcAft>
                <a:spcPts val="0"/>
              </a:spcAft>
              <a:buNone/>
            </a:pPr>
            <a:r>
              <a:rPr lang="it"/>
              <a:t>In ML we say that the model is a good model when is able to </a:t>
            </a:r>
            <a:r>
              <a:rPr b="1" lang="it"/>
              <a:t>GENERALIZE</a:t>
            </a:r>
            <a:r>
              <a:rPr lang="it"/>
              <a:t>, meaning that it can predict the output of </a:t>
            </a:r>
            <a:r>
              <a:rPr b="1" lang="it"/>
              <a:t>unseen data.</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84" name="Google Shape;184;p29"/>
          <p:cNvSpPr/>
          <p:nvPr/>
        </p:nvSpPr>
        <p:spPr>
          <a:xfrm>
            <a:off x="1630025" y="2933825"/>
            <a:ext cx="1253400" cy="103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t>INPUT</a:t>
            </a:r>
            <a:endParaRPr sz="1100"/>
          </a:p>
        </p:txBody>
      </p:sp>
      <p:sp>
        <p:nvSpPr>
          <p:cNvPr id="185" name="Google Shape;185;p29"/>
          <p:cNvSpPr/>
          <p:nvPr/>
        </p:nvSpPr>
        <p:spPr>
          <a:xfrm>
            <a:off x="5637075" y="2867950"/>
            <a:ext cx="1253400" cy="103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t>OUTPUT</a:t>
            </a:r>
            <a:endParaRPr/>
          </a:p>
        </p:txBody>
      </p:sp>
      <p:pic>
        <p:nvPicPr>
          <p:cNvPr id="186" name="Google Shape;186;p29"/>
          <p:cNvPicPr preferRelativeResize="0"/>
          <p:nvPr/>
        </p:nvPicPr>
        <p:blipFill>
          <a:blip r:embed="rId3">
            <a:alphaModFix/>
          </a:blip>
          <a:stretch>
            <a:fillRect/>
          </a:stretch>
        </p:blipFill>
        <p:spPr>
          <a:xfrm>
            <a:off x="3731206" y="2933825"/>
            <a:ext cx="905949" cy="905949"/>
          </a:xfrm>
          <a:prstGeom prst="rect">
            <a:avLst/>
          </a:prstGeom>
          <a:noFill/>
          <a:ln>
            <a:noFill/>
          </a:ln>
        </p:spPr>
      </p:pic>
      <p:sp>
        <p:nvSpPr>
          <p:cNvPr id="187" name="Google Shape;187;p29"/>
          <p:cNvSpPr/>
          <p:nvPr/>
        </p:nvSpPr>
        <p:spPr>
          <a:xfrm>
            <a:off x="4928575" y="3268325"/>
            <a:ext cx="489900" cy="36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9"/>
          <p:cNvSpPr/>
          <p:nvPr/>
        </p:nvSpPr>
        <p:spPr>
          <a:xfrm>
            <a:off x="3022513" y="3268325"/>
            <a:ext cx="489900" cy="36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29"/>
          <p:cNvPicPr preferRelativeResize="0"/>
          <p:nvPr/>
        </p:nvPicPr>
        <p:blipFill>
          <a:blip r:embed="rId4">
            <a:alphaModFix/>
          </a:blip>
          <a:stretch>
            <a:fillRect/>
          </a:stretch>
        </p:blipFill>
        <p:spPr>
          <a:xfrm>
            <a:off x="3706110" y="4044275"/>
            <a:ext cx="956125" cy="956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t>Types of </a:t>
            </a:r>
            <a:endParaRPr/>
          </a:p>
          <a:p>
            <a:pPr indent="0" lvl="0" marL="0" rtl="0" algn="ctr">
              <a:spcBef>
                <a:spcPts val="0"/>
              </a:spcBef>
              <a:spcAft>
                <a:spcPts val="0"/>
              </a:spcAft>
              <a:buNone/>
            </a:pPr>
            <a:r>
              <a:rPr b="1" lang="it"/>
              <a:t>Supervised</a:t>
            </a:r>
            <a:r>
              <a:rPr lang="it"/>
              <a:t> Learning</a:t>
            </a:r>
            <a:endParaRPr/>
          </a:p>
        </p:txBody>
      </p:sp>
      <p:sp>
        <p:nvSpPr>
          <p:cNvPr id="195" name="Google Shape;195;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When we know input and response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235500" y="-145025"/>
            <a:ext cx="8520600" cy="400800"/>
          </a:xfrm>
          <a:prstGeom prst="rect">
            <a:avLst/>
          </a:prstGeom>
        </p:spPr>
        <p:txBody>
          <a:bodyPr anchorCtr="0" anchor="t" bIns="91425" lIns="91425" spcFirstLastPara="1" rIns="91425" wrap="square" tIns="91425">
            <a:noAutofit/>
          </a:bodyPr>
          <a:lstStyle/>
          <a:p>
            <a:pPr indent="0" lvl="0" marL="0" rtl="0" algn="l">
              <a:lnSpc>
                <a:spcPct val="110000"/>
              </a:lnSpc>
              <a:spcBef>
                <a:spcPts val="1000"/>
              </a:spcBef>
              <a:spcAft>
                <a:spcPts val="0"/>
              </a:spcAft>
              <a:buClr>
                <a:schemeClr val="dk1"/>
              </a:buClr>
              <a:buSzPts val="1100"/>
              <a:buFont typeface="Arial"/>
              <a:buNone/>
            </a:pPr>
            <a:r>
              <a:rPr lang="it"/>
              <a:t>Regression: Predicting continuous labels</a:t>
            </a:r>
            <a:endParaRPr sz="1800">
              <a:highlight>
                <a:srgbClr val="FFFFFF"/>
              </a:highlight>
            </a:endParaRPr>
          </a:p>
          <a:p>
            <a:pPr indent="0" lvl="0" marL="0" rtl="0" algn="l">
              <a:spcBef>
                <a:spcPts val="800"/>
              </a:spcBef>
              <a:spcAft>
                <a:spcPts val="0"/>
              </a:spcAft>
              <a:buNone/>
            </a:pPr>
            <a:r>
              <a:t/>
            </a:r>
            <a:endParaRPr/>
          </a:p>
        </p:txBody>
      </p:sp>
      <p:sp>
        <p:nvSpPr>
          <p:cNvPr id="201" name="Google Shape;201;p31"/>
          <p:cNvSpPr txBox="1"/>
          <p:nvPr>
            <p:ph idx="1" type="body"/>
          </p:nvPr>
        </p:nvSpPr>
        <p:spPr>
          <a:xfrm>
            <a:off x="235500" y="619075"/>
            <a:ext cx="8520600" cy="11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400"/>
              <a:t>Regression is when you want to predict a </a:t>
            </a:r>
            <a:r>
              <a:rPr b="1" lang="it" sz="1400"/>
              <a:t>continuous</a:t>
            </a:r>
            <a:r>
              <a:rPr lang="it" sz="1400"/>
              <a:t> value (</a:t>
            </a:r>
            <a:r>
              <a:rPr b="1" lang="it" sz="1400"/>
              <a:t>label</a:t>
            </a:r>
            <a:r>
              <a:rPr lang="it" sz="1400"/>
              <a:t> / </a:t>
            </a:r>
            <a:r>
              <a:rPr lang="it" sz="1400"/>
              <a:t>target</a:t>
            </a:r>
            <a:r>
              <a:rPr lang="it" sz="1400"/>
              <a:t> / </a:t>
            </a:r>
            <a:r>
              <a:rPr b="1" lang="it" sz="1400"/>
              <a:t>dependent</a:t>
            </a:r>
            <a:r>
              <a:rPr lang="it" sz="1400"/>
              <a:t> </a:t>
            </a:r>
            <a:r>
              <a:rPr b="1" lang="it" sz="1400"/>
              <a:t>variable</a:t>
            </a:r>
            <a:r>
              <a:rPr lang="it" sz="1400"/>
              <a:t>) from the input (features / independent variables). For example: predict the price of the house given the Area of the house. The </a:t>
            </a:r>
            <a:r>
              <a:rPr b="1" lang="it" sz="1400"/>
              <a:t>GOAL of </a:t>
            </a:r>
            <a:r>
              <a:rPr b="1" lang="it" sz="1400"/>
              <a:t>regression models</a:t>
            </a:r>
            <a:r>
              <a:rPr lang="it" sz="1400"/>
              <a:t> are to find the function that approximates continuous values given the input. </a:t>
            </a:r>
            <a:endParaRPr sz="1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02" name="Google Shape;202;p31"/>
          <p:cNvPicPr preferRelativeResize="0"/>
          <p:nvPr/>
        </p:nvPicPr>
        <p:blipFill>
          <a:blip r:embed="rId3">
            <a:alphaModFix/>
          </a:blip>
          <a:stretch>
            <a:fillRect/>
          </a:stretch>
        </p:blipFill>
        <p:spPr>
          <a:xfrm>
            <a:off x="435325" y="1892638"/>
            <a:ext cx="3895100" cy="2908725"/>
          </a:xfrm>
          <a:prstGeom prst="rect">
            <a:avLst/>
          </a:prstGeom>
          <a:noFill/>
          <a:ln>
            <a:noFill/>
          </a:ln>
        </p:spPr>
      </p:pic>
      <p:pic>
        <p:nvPicPr>
          <p:cNvPr id="203" name="Google Shape;203;p31"/>
          <p:cNvPicPr preferRelativeResize="0"/>
          <p:nvPr/>
        </p:nvPicPr>
        <p:blipFill rotWithShape="1">
          <a:blip r:embed="rId4">
            <a:alphaModFix/>
          </a:blip>
          <a:srcRect b="10918" l="18590" r="9103" t="12564"/>
          <a:stretch/>
        </p:blipFill>
        <p:spPr>
          <a:xfrm>
            <a:off x="4686700" y="1892650"/>
            <a:ext cx="3998156" cy="2908725"/>
          </a:xfrm>
          <a:prstGeom prst="rect">
            <a:avLst/>
          </a:prstGeom>
          <a:noFill/>
          <a:ln>
            <a:noFill/>
          </a:ln>
        </p:spPr>
      </p:pic>
      <p:sp>
        <p:nvSpPr>
          <p:cNvPr id="204" name="Google Shape;204;p31"/>
          <p:cNvSpPr txBox="1"/>
          <p:nvPr/>
        </p:nvSpPr>
        <p:spPr>
          <a:xfrm>
            <a:off x="1570325" y="4725175"/>
            <a:ext cx="22455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Area of the house</a:t>
            </a:r>
            <a:endParaRPr/>
          </a:p>
        </p:txBody>
      </p:sp>
      <p:sp>
        <p:nvSpPr>
          <p:cNvPr id="205" name="Google Shape;205;p31"/>
          <p:cNvSpPr txBox="1"/>
          <p:nvPr/>
        </p:nvSpPr>
        <p:spPr>
          <a:xfrm rot="-5400000">
            <a:off x="-321525" y="2750625"/>
            <a:ext cx="11550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Price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t>Basic Concepts of </a:t>
            </a:r>
            <a:endParaRPr/>
          </a:p>
          <a:p>
            <a:pPr indent="0" lvl="0" marL="0" rtl="0" algn="ctr">
              <a:spcBef>
                <a:spcPts val="0"/>
              </a:spcBef>
              <a:spcAft>
                <a:spcPts val="0"/>
              </a:spcAft>
              <a:buNone/>
            </a:pPr>
            <a:r>
              <a:rPr lang="it"/>
              <a:t>Machine Learning</a:t>
            </a:r>
            <a:endParaRPr/>
          </a:p>
        </p:txBody>
      </p:sp>
      <p:sp>
        <p:nvSpPr>
          <p:cNvPr id="72" name="Google Shape;72;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The basics to orientate yourself</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2355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Intuitive overfitting problem in regression</a:t>
            </a:r>
            <a:endParaRPr/>
          </a:p>
        </p:txBody>
      </p:sp>
      <p:sp>
        <p:nvSpPr>
          <p:cNvPr id="211" name="Google Shape;211;p32"/>
          <p:cNvSpPr txBox="1"/>
          <p:nvPr>
            <p:ph idx="1" type="body"/>
          </p:nvPr>
        </p:nvSpPr>
        <p:spPr>
          <a:xfrm>
            <a:off x="235500" y="619075"/>
            <a:ext cx="8520600" cy="7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We will see overfitting later in more details. Do you think that that model can generalize well on new data? </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12" name="Google Shape;212;p32"/>
          <p:cNvPicPr preferRelativeResize="0"/>
          <p:nvPr/>
        </p:nvPicPr>
        <p:blipFill>
          <a:blip r:embed="rId3">
            <a:alphaModFix/>
          </a:blip>
          <a:stretch>
            <a:fillRect/>
          </a:stretch>
        </p:blipFill>
        <p:spPr>
          <a:xfrm>
            <a:off x="224850" y="1514802"/>
            <a:ext cx="4531525" cy="3398624"/>
          </a:xfrm>
          <a:prstGeom prst="rect">
            <a:avLst/>
          </a:prstGeom>
          <a:noFill/>
          <a:ln>
            <a:noFill/>
          </a:ln>
        </p:spPr>
      </p:pic>
      <p:sp>
        <p:nvSpPr>
          <p:cNvPr id="213" name="Google Shape;213;p32"/>
          <p:cNvSpPr txBox="1"/>
          <p:nvPr/>
        </p:nvSpPr>
        <p:spPr>
          <a:xfrm>
            <a:off x="4671300" y="1945475"/>
            <a:ext cx="4203300" cy="24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The model is a mathematical function to describe data (sort of mapping from input to output). </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See the green line: do you think that it will give you reliable estimates of the target values in the future if we give new data to the model and predict the target?</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NO! The model is not able to </a:t>
            </a:r>
            <a:r>
              <a:rPr b="1" lang="it"/>
              <a:t>generalize</a:t>
            </a:r>
            <a:r>
              <a:rPr lang="it"/>
              <a:t> well and did not understand well how to describe data.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2355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Classification: </a:t>
            </a:r>
            <a:r>
              <a:rPr lang="it"/>
              <a:t>Predicting discrete labels</a:t>
            </a:r>
            <a:endParaRPr sz="1800">
              <a:highlight>
                <a:srgbClr val="FFFFFF"/>
              </a:highlight>
            </a:endParaRPr>
          </a:p>
          <a:p>
            <a:pPr indent="0" lvl="0" marL="0" rtl="0" algn="l">
              <a:spcBef>
                <a:spcPts val="0"/>
              </a:spcBef>
              <a:spcAft>
                <a:spcPts val="0"/>
              </a:spcAft>
              <a:buNone/>
            </a:pPr>
            <a:r>
              <a:t/>
            </a:r>
            <a:endParaRPr/>
          </a:p>
        </p:txBody>
      </p:sp>
      <p:sp>
        <p:nvSpPr>
          <p:cNvPr id="219" name="Google Shape;219;p33"/>
          <p:cNvSpPr txBox="1"/>
          <p:nvPr>
            <p:ph idx="1" type="body"/>
          </p:nvPr>
        </p:nvSpPr>
        <p:spPr>
          <a:xfrm>
            <a:off x="235500" y="619075"/>
            <a:ext cx="8520600" cy="17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500"/>
              <a:t>Classification is then we need to </a:t>
            </a:r>
            <a:r>
              <a:rPr b="1" lang="it" sz="1500"/>
              <a:t>predict a </a:t>
            </a:r>
            <a:r>
              <a:rPr b="1" lang="it" sz="1500"/>
              <a:t>discrete values</a:t>
            </a:r>
            <a:r>
              <a:rPr lang="it" sz="1500"/>
              <a:t> (label / target) from an input. </a:t>
            </a:r>
            <a:endParaRPr sz="1500"/>
          </a:p>
          <a:p>
            <a:pPr indent="0" lvl="0" marL="0" rtl="0" algn="l">
              <a:spcBef>
                <a:spcPts val="1600"/>
              </a:spcBef>
              <a:spcAft>
                <a:spcPts val="0"/>
              </a:spcAft>
              <a:buNone/>
            </a:pPr>
            <a:r>
              <a:rPr lang="it" sz="1500"/>
              <a:t>The </a:t>
            </a:r>
            <a:r>
              <a:rPr b="1" lang="it" sz="1500"/>
              <a:t>GOAL </a:t>
            </a:r>
            <a:r>
              <a:rPr lang="it" sz="1500"/>
              <a:t>is to find the separation line (separation hyperplane in general). For </a:t>
            </a:r>
            <a:r>
              <a:rPr b="1" lang="it" sz="1500"/>
              <a:t>example</a:t>
            </a:r>
            <a:r>
              <a:rPr lang="it" sz="1500"/>
              <a:t>: a classification task is: given the </a:t>
            </a:r>
            <a:r>
              <a:rPr b="1" lang="it" sz="1500"/>
              <a:t>Glucose level</a:t>
            </a:r>
            <a:r>
              <a:rPr lang="it" sz="1500"/>
              <a:t> in the blood and </a:t>
            </a:r>
            <a:r>
              <a:rPr b="1" lang="it" sz="1500"/>
              <a:t>Age</a:t>
            </a:r>
            <a:r>
              <a:rPr lang="it" sz="1500"/>
              <a:t> of the patient, does he have Diabetes or not?</a:t>
            </a:r>
            <a:endParaRPr sz="15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pSp>
        <p:nvGrpSpPr>
          <p:cNvPr id="220" name="Google Shape;220;p33"/>
          <p:cNvGrpSpPr/>
          <p:nvPr/>
        </p:nvGrpSpPr>
        <p:grpSpPr>
          <a:xfrm>
            <a:off x="235492" y="2223847"/>
            <a:ext cx="3051484" cy="2638484"/>
            <a:chOff x="540525" y="2155850"/>
            <a:chExt cx="3539184" cy="2835250"/>
          </a:xfrm>
        </p:grpSpPr>
        <p:pic>
          <p:nvPicPr>
            <p:cNvPr id="221" name="Google Shape;221;p33"/>
            <p:cNvPicPr preferRelativeResize="0"/>
            <p:nvPr/>
          </p:nvPicPr>
          <p:blipFill rotWithShape="1">
            <a:blip r:embed="rId3">
              <a:alphaModFix/>
            </a:blip>
            <a:srcRect b="4561" l="4214" r="0" t="0"/>
            <a:stretch/>
          </p:blipFill>
          <p:spPr>
            <a:xfrm>
              <a:off x="941625" y="2155850"/>
              <a:ext cx="3138084" cy="2502425"/>
            </a:xfrm>
            <a:prstGeom prst="rect">
              <a:avLst/>
            </a:prstGeom>
            <a:noFill/>
            <a:ln>
              <a:noFill/>
            </a:ln>
          </p:spPr>
        </p:pic>
        <p:sp>
          <p:nvSpPr>
            <p:cNvPr id="222" name="Google Shape;222;p33"/>
            <p:cNvSpPr txBox="1"/>
            <p:nvPr/>
          </p:nvSpPr>
          <p:spPr>
            <a:xfrm>
              <a:off x="1764050" y="4666200"/>
              <a:ext cx="1456800" cy="3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Glucose Level</a:t>
              </a:r>
              <a:endParaRPr/>
            </a:p>
          </p:txBody>
        </p:sp>
        <p:sp>
          <p:nvSpPr>
            <p:cNvPr id="223" name="Google Shape;223;p33"/>
            <p:cNvSpPr txBox="1"/>
            <p:nvPr/>
          </p:nvSpPr>
          <p:spPr>
            <a:xfrm rot="-5400000">
              <a:off x="-25425" y="2918550"/>
              <a:ext cx="1456800" cy="3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Patient Age</a:t>
              </a:r>
              <a:endParaRPr/>
            </a:p>
          </p:txBody>
        </p:sp>
        <p:cxnSp>
          <p:nvCxnSpPr>
            <p:cNvPr id="224" name="Google Shape;224;p33"/>
            <p:cNvCxnSpPr/>
            <p:nvPr/>
          </p:nvCxnSpPr>
          <p:spPr>
            <a:xfrm>
              <a:off x="1172600" y="2519150"/>
              <a:ext cx="2380800" cy="1936500"/>
            </a:xfrm>
            <a:prstGeom prst="straightConnector1">
              <a:avLst/>
            </a:prstGeom>
            <a:noFill/>
            <a:ln cap="flat" cmpd="sng" w="28575">
              <a:solidFill>
                <a:srgbClr val="FF0000"/>
              </a:solidFill>
              <a:prstDash val="solid"/>
              <a:round/>
              <a:headEnd len="med" w="med" type="none"/>
              <a:tailEnd len="med" w="med" type="none"/>
            </a:ln>
          </p:spPr>
        </p:cxnSp>
      </p:grpSp>
      <p:sp>
        <p:nvSpPr>
          <p:cNvPr id="225" name="Google Shape;225;p33"/>
          <p:cNvSpPr txBox="1"/>
          <p:nvPr/>
        </p:nvSpPr>
        <p:spPr>
          <a:xfrm>
            <a:off x="3347675" y="2255000"/>
            <a:ext cx="5408400" cy="13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The model can say: well, the patient P has diabetes if he is older than 50 y.o. and have a glucose level above 100.</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 model </a:t>
            </a:r>
            <a:r>
              <a:rPr b="1" lang="it"/>
              <a:t>explains</a:t>
            </a:r>
            <a:r>
              <a:rPr lang="it"/>
              <a:t> the relation between the target and the input</a:t>
            </a:r>
            <a:endParaRPr/>
          </a:p>
        </p:txBody>
      </p:sp>
      <p:pic>
        <p:nvPicPr>
          <p:cNvPr id="226" name="Google Shape;226;p33"/>
          <p:cNvPicPr preferRelativeResize="0"/>
          <p:nvPr/>
        </p:nvPicPr>
        <p:blipFill>
          <a:blip r:embed="rId4">
            <a:alphaModFix/>
          </a:blip>
          <a:stretch>
            <a:fillRect/>
          </a:stretch>
        </p:blipFill>
        <p:spPr>
          <a:xfrm>
            <a:off x="4623925" y="3283900"/>
            <a:ext cx="2056425" cy="1641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1593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Classification Example: Supervised Learning</a:t>
            </a:r>
            <a:endParaRPr/>
          </a:p>
        </p:txBody>
      </p:sp>
      <p:pic>
        <p:nvPicPr>
          <p:cNvPr id="232" name="Google Shape;232;p34"/>
          <p:cNvPicPr preferRelativeResize="0"/>
          <p:nvPr/>
        </p:nvPicPr>
        <p:blipFill>
          <a:blip r:embed="rId3">
            <a:alphaModFix/>
          </a:blip>
          <a:stretch>
            <a:fillRect/>
          </a:stretch>
        </p:blipFill>
        <p:spPr>
          <a:xfrm>
            <a:off x="236100" y="1592950"/>
            <a:ext cx="4404226" cy="3303175"/>
          </a:xfrm>
          <a:prstGeom prst="rect">
            <a:avLst/>
          </a:prstGeom>
          <a:noFill/>
          <a:ln>
            <a:noFill/>
          </a:ln>
        </p:spPr>
      </p:pic>
      <p:pic>
        <p:nvPicPr>
          <p:cNvPr id="233" name="Google Shape;233;p34"/>
          <p:cNvPicPr preferRelativeResize="0"/>
          <p:nvPr/>
        </p:nvPicPr>
        <p:blipFill>
          <a:blip r:embed="rId4">
            <a:alphaModFix/>
          </a:blip>
          <a:stretch>
            <a:fillRect/>
          </a:stretch>
        </p:blipFill>
        <p:spPr>
          <a:xfrm>
            <a:off x="4441125" y="1634675"/>
            <a:ext cx="4300150" cy="3225100"/>
          </a:xfrm>
          <a:prstGeom prst="rect">
            <a:avLst/>
          </a:prstGeom>
          <a:noFill/>
          <a:ln>
            <a:noFill/>
          </a:ln>
        </p:spPr>
      </p:pic>
      <p:sp>
        <p:nvSpPr>
          <p:cNvPr id="234" name="Google Shape;234;p34"/>
          <p:cNvSpPr txBox="1"/>
          <p:nvPr/>
        </p:nvSpPr>
        <p:spPr>
          <a:xfrm>
            <a:off x="817275" y="1171225"/>
            <a:ext cx="3348900" cy="2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Some data (es: diameter and weight of bananas and apples)</a:t>
            </a:r>
            <a:endParaRPr/>
          </a:p>
        </p:txBody>
      </p:sp>
      <p:sp>
        <p:nvSpPr>
          <p:cNvPr id="235" name="Google Shape;235;p34"/>
          <p:cNvSpPr txBox="1"/>
          <p:nvPr/>
        </p:nvSpPr>
        <p:spPr>
          <a:xfrm>
            <a:off x="4833975" y="712525"/>
            <a:ext cx="3348900" cy="10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A straight line describing the separation between the 2 classes. The weights of the model describe the position of the line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5"/>
          <p:cNvSpPr txBox="1"/>
          <p:nvPr/>
        </p:nvSpPr>
        <p:spPr>
          <a:xfrm>
            <a:off x="1393700" y="749950"/>
            <a:ext cx="6227400" cy="18654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5"/>
          <p:cNvSpPr txBox="1"/>
          <p:nvPr>
            <p:ph type="title"/>
          </p:nvPr>
        </p:nvSpPr>
        <p:spPr>
          <a:xfrm>
            <a:off x="83100" y="174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Supervised Learning: cat or dog?</a:t>
            </a:r>
            <a:endParaRPr/>
          </a:p>
        </p:txBody>
      </p:sp>
      <p:sp>
        <p:nvSpPr>
          <p:cNvPr id="242" name="Google Shape;242;p35"/>
          <p:cNvSpPr txBox="1"/>
          <p:nvPr>
            <p:ph idx="1" type="body"/>
          </p:nvPr>
        </p:nvSpPr>
        <p:spPr>
          <a:xfrm>
            <a:off x="692700" y="923875"/>
            <a:ext cx="8520600" cy="8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43" name="Google Shape;243;p35"/>
          <p:cNvSpPr/>
          <p:nvPr/>
        </p:nvSpPr>
        <p:spPr>
          <a:xfrm>
            <a:off x="5776050" y="1216625"/>
            <a:ext cx="1253400" cy="103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it"/>
              <a:t>Cat</a:t>
            </a:r>
            <a:endParaRPr/>
          </a:p>
          <a:p>
            <a:pPr indent="-317500" lvl="0" marL="457200" rtl="0" algn="l">
              <a:spcBef>
                <a:spcPts val="0"/>
              </a:spcBef>
              <a:spcAft>
                <a:spcPts val="0"/>
              </a:spcAft>
              <a:buSzPts val="1400"/>
              <a:buChar char="●"/>
            </a:pPr>
            <a:r>
              <a:rPr lang="it"/>
              <a:t>Dog</a:t>
            </a:r>
            <a:endParaRPr/>
          </a:p>
        </p:txBody>
      </p:sp>
      <p:pic>
        <p:nvPicPr>
          <p:cNvPr id="244" name="Google Shape;244;p35"/>
          <p:cNvPicPr preferRelativeResize="0"/>
          <p:nvPr/>
        </p:nvPicPr>
        <p:blipFill>
          <a:blip r:embed="rId3">
            <a:alphaModFix/>
          </a:blip>
          <a:stretch>
            <a:fillRect/>
          </a:stretch>
        </p:blipFill>
        <p:spPr>
          <a:xfrm>
            <a:off x="4125006" y="1282500"/>
            <a:ext cx="905949" cy="905949"/>
          </a:xfrm>
          <a:prstGeom prst="rect">
            <a:avLst/>
          </a:prstGeom>
          <a:noFill/>
          <a:ln>
            <a:noFill/>
          </a:ln>
        </p:spPr>
      </p:pic>
      <p:sp>
        <p:nvSpPr>
          <p:cNvPr id="245" name="Google Shape;245;p35"/>
          <p:cNvSpPr/>
          <p:nvPr/>
        </p:nvSpPr>
        <p:spPr>
          <a:xfrm>
            <a:off x="5158550" y="1527575"/>
            <a:ext cx="489900" cy="36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5"/>
          <p:cNvSpPr/>
          <p:nvPr/>
        </p:nvSpPr>
        <p:spPr>
          <a:xfrm>
            <a:off x="3545663" y="1527575"/>
            <a:ext cx="489900" cy="36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35"/>
          <p:cNvPicPr preferRelativeResize="0"/>
          <p:nvPr/>
        </p:nvPicPr>
        <p:blipFill>
          <a:blip r:embed="rId4">
            <a:alphaModFix/>
          </a:blip>
          <a:stretch>
            <a:fillRect/>
          </a:stretch>
        </p:blipFill>
        <p:spPr>
          <a:xfrm>
            <a:off x="1393700" y="3287475"/>
            <a:ext cx="1700200" cy="1128925"/>
          </a:xfrm>
          <a:prstGeom prst="rect">
            <a:avLst/>
          </a:prstGeom>
          <a:noFill/>
          <a:ln>
            <a:noFill/>
          </a:ln>
        </p:spPr>
      </p:pic>
      <p:pic>
        <p:nvPicPr>
          <p:cNvPr id="248" name="Google Shape;248;p35"/>
          <p:cNvPicPr preferRelativeResize="0"/>
          <p:nvPr/>
        </p:nvPicPr>
        <p:blipFill>
          <a:blip r:embed="rId5">
            <a:alphaModFix/>
          </a:blip>
          <a:stretch>
            <a:fillRect/>
          </a:stretch>
        </p:blipFill>
        <p:spPr>
          <a:xfrm>
            <a:off x="1880150" y="923875"/>
            <a:ext cx="1576100" cy="1576100"/>
          </a:xfrm>
          <a:prstGeom prst="rect">
            <a:avLst/>
          </a:prstGeom>
          <a:noFill/>
          <a:ln>
            <a:noFill/>
          </a:ln>
        </p:spPr>
      </p:pic>
      <p:sp>
        <p:nvSpPr>
          <p:cNvPr id="249" name="Google Shape;249;p35"/>
          <p:cNvSpPr txBox="1"/>
          <p:nvPr/>
        </p:nvSpPr>
        <p:spPr>
          <a:xfrm>
            <a:off x="3805200" y="759525"/>
            <a:ext cx="18384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Training the model...</a:t>
            </a:r>
            <a:endParaRPr/>
          </a:p>
        </p:txBody>
      </p:sp>
      <p:sp>
        <p:nvSpPr>
          <p:cNvPr id="250" name="Google Shape;250;p35"/>
          <p:cNvSpPr txBox="1"/>
          <p:nvPr/>
        </p:nvSpPr>
        <p:spPr>
          <a:xfrm>
            <a:off x="1720449" y="2676375"/>
            <a:ext cx="3424800" cy="4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And use the trained model to </a:t>
            </a:r>
            <a:r>
              <a:rPr b="1" lang="it"/>
              <a:t>predict</a:t>
            </a:r>
            <a:r>
              <a:rPr lang="it"/>
              <a:t> on </a:t>
            </a:r>
            <a:r>
              <a:rPr b="1" lang="it"/>
              <a:t>UNSEEN pics!</a:t>
            </a:r>
            <a:endParaRPr b="1"/>
          </a:p>
        </p:txBody>
      </p:sp>
      <p:pic>
        <p:nvPicPr>
          <p:cNvPr id="251" name="Google Shape;251;p35"/>
          <p:cNvPicPr preferRelativeResize="0"/>
          <p:nvPr/>
        </p:nvPicPr>
        <p:blipFill>
          <a:blip r:embed="rId3">
            <a:alphaModFix/>
          </a:blip>
          <a:stretch>
            <a:fillRect/>
          </a:stretch>
        </p:blipFill>
        <p:spPr>
          <a:xfrm>
            <a:off x="4195231" y="3322763"/>
            <a:ext cx="905949" cy="905949"/>
          </a:xfrm>
          <a:prstGeom prst="rect">
            <a:avLst/>
          </a:prstGeom>
          <a:noFill/>
          <a:ln>
            <a:noFill/>
          </a:ln>
        </p:spPr>
      </p:pic>
      <p:sp>
        <p:nvSpPr>
          <p:cNvPr id="252" name="Google Shape;252;p35"/>
          <p:cNvSpPr/>
          <p:nvPr/>
        </p:nvSpPr>
        <p:spPr>
          <a:xfrm>
            <a:off x="4815200" y="2183950"/>
            <a:ext cx="907075" cy="1332500"/>
          </a:xfrm>
          <a:custGeom>
            <a:rect b="b" l="l" r="r" t="t"/>
            <a:pathLst>
              <a:path extrusionOk="0" h="53300" w="36283">
                <a:moveTo>
                  <a:pt x="0" y="0"/>
                </a:moveTo>
                <a:cubicBezTo>
                  <a:pt x="5982" y="5626"/>
                  <a:pt x="32987" y="24874"/>
                  <a:pt x="35889" y="33757"/>
                </a:cubicBezTo>
                <a:cubicBezTo>
                  <a:pt x="38791" y="42640"/>
                  <a:pt x="20492" y="50043"/>
                  <a:pt x="17412" y="53300"/>
                </a:cubicBezTo>
              </a:path>
            </a:pathLst>
          </a:custGeom>
          <a:noFill/>
          <a:ln cap="flat" cmpd="sng" w="9525">
            <a:solidFill>
              <a:schemeClr val="dk2"/>
            </a:solidFill>
            <a:prstDash val="dot"/>
            <a:round/>
            <a:headEnd len="med" w="med" type="none"/>
            <a:tailEnd len="med" w="med" type="stealth"/>
          </a:ln>
        </p:spPr>
      </p:sp>
      <p:sp>
        <p:nvSpPr>
          <p:cNvPr id="253" name="Google Shape;253;p35"/>
          <p:cNvSpPr/>
          <p:nvPr/>
        </p:nvSpPr>
        <p:spPr>
          <a:xfrm>
            <a:off x="3293188" y="3667588"/>
            <a:ext cx="489900" cy="36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5"/>
          <p:cNvSpPr/>
          <p:nvPr/>
        </p:nvSpPr>
        <p:spPr>
          <a:xfrm>
            <a:off x="5439075" y="3615175"/>
            <a:ext cx="489900" cy="36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5"/>
          <p:cNvSpPr txBox="1"/>
          <p:nvPr/>
        </p:nvSpPr>
        <p:spPr>
          <a:xfrm>
            <a:off x="4162200" y="4506175"/>
            <a:ext cx="9720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PREDICT</a:t>
            </a:r>
            <a:endParaRPr/>
          </a:p>
        </p:txBody>
      </p:sp>
      <p:sp>
        <p:nvSpPr>
          <p:cNvPr id="256" name="Google Shape;256;p35"/>
          <p:cNvSpPr txBox="1"/>
          <p:nvPr/>
        </p:nvSpPr>
        <p:spPr>
          <a:xfrm>
            <a:off x="1180900" y="4438950"/>
            <a:ext cx="23187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100"/>
              <a:t>UNKNOWN pic: the model never saw it before during training</a:t>
            </a:r>
            <a:endParaRPr sz="1100"/>
          </a:p>
        </p:txBody>
      </p:sp>
      <p:sp>
        <p:nvSpPr>
          <p:cNvPr id="257" name="Google Shape;257;p35"/>
          <p:cNvSpPr txBox="1"/>
          <p:nvPr/>
        </p:nvSpPr>
        <p:spPr>
          <a:xfrm>
            <a:off x="6126300" y="3538975"/>
            <a:ext cx="11244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2400"/>
              <a:t>CAT!</a:t>
            </a:r>
            <a:endParaRPr b="1"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2355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Classification overfitting</a:t>
            </a:r>
            <a:endParaRPr/>
          </a:p>
        </p:txBody>
      </p:sp>
      <p:sp>
        <p:nvSpPr>
          <p:cNvPr id="263" name="Google Shape;263;p36"/>
          <p:cNvSpPr txBox="1"/>
          <p:nvPr>
            <p:ph idx="1" type="body"/>
          </p:nvPr>
        </p:nvSpPr>
        <p:spPr>
          <a:xfrm>
            <a:off x="235500" y="619075"/>
            <a:ext cx="85206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Which is the best separation line, properly diving the 2 classes?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64" name="Google Shape;264;p36"/>
          <p:cNvPicPr preferRelativeResize="0"/>
          <p:nvPr/>
        </p:nvPicPr>
        <p:blipFill>
          <a:blip r:embed="rId3">
            <a:alphaModFix/>
          </a:blip>
          <a:stretch>
            <a:fillRect/>
          </a:stretch>
        </p:blipFill>
        <p:spPr>
          <a:xfrm>
            <a:off x="235500" y="1359175"/>
            <a:ext cx="3631926" cy="3631926"/>
          </a:xfrm>
          <a:prstGeom prst="rect">
            <a:avLst/>
          </a:prstGeom>
          <a:noFill/>
          <a:ln>
            <a:noFill/>
          </a:ln>
        </p:spPr>
      </p:pic>
      <p:sp>
        <p:nvSpPr>
          <p:cNvPr id="265" name="Google Shape;265;p36"/>
          <p:cNvSpPr txBox="1"/>
          <p:nvPr/>
        </p:nvSpPr>
        <p:spPr>
          <a:xfrm>
            <a:off x="4352875" y="2300825"/>
            <a:ext cx="3944400" cy="24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600"/>
              <a:t>The best model is the </a:t>
            </a:r>
            <a:r>
              <a:rPr b="1" lang="it" sz="1600"/>
              <a:t>black line, </a:t>
            </a:r>
            <a:r>
              <a:rPr lang="it" sz="1600"/>
              <a:t>because when new data arrives it is able to </a:t>
            </a:r>
            <a:r>
              <a:rPr b="1" lang="it" sz="1600"/>
              <a:t>generalize</a:t>
            </a:r>
            <a:r>
              <a:rPr lang="it" sz="1600"/>
              <a:t> the classes better.</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69" name="Shape 269"/>
        <p:cNvGrpSpPr/>
        <p:nvPr/>
      </p:nvGrpSpPr>
      <p:grpSpPr>
        <a:xfrm>
          <a:off x="0" y="0"/>
          <a:ext cx="0" cy="0"/>
          <a:chOff x="0" y="0"/>
          <a:chExt cx="0" cy="0"/>
        </a:xfrm>
      </p:grpSpPr>
      <p:sp>
        <p:nvSpPr>
          <p:cNvPr id="270" name="Google Shape;270;p37"/>
          <p:cNvSpPr/>
          <p:nvPr/>
        </p:nvSpPr>
        <p:spPr>
          <a:xfrm>
            <a:off x="1153475" y="814500"/>
            <a:ext cx="6671400" cy="19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7"/>
          <p:cNvSpPr txBox="1"/>
          <p:nvPr>
            <p:ph type="title"/>
          </p:nvPr>
        </p:nvSpPr>
        <p:spPr>
          <a:xfrm>
            <a:off x="2355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Supervised Learning Example: Diabetes</a:t>
            </a:r>
            <a:endParaRPr/>
          </a:p>
        </p:txBody>
      </p:sp>
      <p:sp>
        <p:nvSpPr>
          <p:cNvPr id="272" name="Google Shape;272;p37"/>
          <p:cNvSpPr/>
          <p:nvPr/>
        </p:nvSpPr>
        <p:spPr>
          <a:xfrm>
            <a:off x="1293250" y="990875"/>
            <a:ext cx="1845000" cy="150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t>INPUT </a:t>
            </a:r>
            <a:r>
              <a:rPr lang="it"/>
              <a:t>recorded</a:t>
            </a:r>
            <a:r>
              <a:rPr b="1" lang="it"/>
              <a:t> </a:t>
            </a:r>
            <a:r>
              <a:rPr lang="it"/>
              <a:t>from 100k patients</a:t>
            </a:r>
            <a:endParaRPr sz="1100"/>
          </a:p>
        </p:txBody>
      </p:sp>
      <p:sp>
        <p:nvSpPr>
          <p:cNvPr id="273" name="Google Shape;273;p37"/>
          <p:cNvSpPr/>
          <p:nvPr/>
        </p:nvSpPr>
        <p:spPr>
          <a:xfrm>
            <a:off x="5912088" y="1054025"/>
            <a:ext cx="1552800" cy="138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t>OUTPUT </a:t>
            </a:r>
            <a:r>
              <a:rPr lang="it"/>
              <a:t>Diabetes or not (1 or 0) from 100k patients</a:t>
            </a:r>
            <a:endParaRPr/>
          </a:p>
        </p:txBody>
      </p:sp>
      <p:sp>
        <p:nvSpPr>
          <p:cNvPr id="274" name="Google Shape;274;p37"/>
          <p:cNvSpPr txBox="1"/>
          <p:nvPr/>
        </p:nvSpPr>
        <p:spPr>
          <a:xfrm>
            <a:off x="3518225" y="2024438"/>
            <a:ext cx="1617300" cy="7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SUPERVISED ML MODEL</a:t>
            </a:r>
            <a:endParaRPr/>
          </a:p>
        </p:txBody>
      </p:sp>
      <p:sp>
        <p:nvSpPr>
          <p:cNvPr id="275" name="Google Shape;275;p37"/>
          <p:cNvSpPr/>
          <p:nvPr/>
        </p:nvSpPr>
        <p:spPr>
          <a:xfrm>
            <a:off x="3292038" y="1560425"/>
            <a:ext cx="489900" cy="36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7"/>
          <p:cNvSpPr/>
          <p:nvPr/>
        </p:nvSpPr>
        <p:spPr>
          <a:xfrm>
            <a:off x="5243450" y="1560425"/>
            <a:ext cx="489900" cy="36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37"/>
          <p:cNvPicPr preferRelativeResize="0"/>
          <p:nvPr/>
        </p:nvPicPr>
        <p:blipFill>
          <a:blip r:embed="rId3">
            <a:alphaModFix/>
          </a:blip>
          <a:stretch>
            <a:fillRect/>
          </a:stretch>
        </p:blipFill>
        <p:spPr>
          <a:xfrm>
            <a:off x="336150" y="1542550"/>
            <a:ext cx="914051" cy="404450"/>
          </a:xfrm>
          <a:prstGeom prst="rect">
            <a:avLst/>
          </a:prstGeom>
          <a:noFill/>
          <a:ln>
            <a:noFill/>
          </a:ln>
        </p:spPr>
      </p:pic>
      <p:sp>
        <p:nvSpPr>
          <p:cNvPr id="278" name="Google Shape;278;p37"/>
          <p:cNvSpPr txBox="1"/>
          <p:nvPr/>
        </p:nvSpPr>
        <p:spPr>
          <a:xfrm>
            <a:off x="3887150" y="962513"/>
            <a:ext cx="1714500" cy="1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TRAINING</a:t>
            </a:r>
            <a:endParaRPr>
              <a:solidFill>
                <a:srgbClr val="FF0000"/>
              </a:solidFill>
            </a:endParaRPr>
          </a:p>
        </p:txBody>
      </p:sp>
      <p:sp>
        <p:nvSpPr>
          <p:cNvPr id="279" name="Google Shape;279;p37"/>
          <p:cNvSpPr/>
          <p:nvPr/>
        </p:nvSpPr>
        <p:spPr>
          <a:xfrm>
            <a:off x="1153475" y="2859050"/>
            <a:ext cx="6671400" cy="1943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p:nvPr/>
        </p:nvSpPr>
        <p:spPr>
          <a:xfrm>
            <a:off x="1293250" y="3035425"/>
            <a:ext cx="1845000" cy="1507800"/>
          </a:xfrm>
          <a:prstGeom prst="roundRect">
            <a:avLst>
              <a:gd fmla="val 16667" name="adj"/>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it"/>
              <a:t>INPUT that the model </a:t>
            </a:r>
            <a:r>
              <a:rPr b="1" lang="it">
                <a:solidFill>
                  <a:srgbClr val="FF0000"/>
                </a:solidFill>
              </a:rPr>
              <a:t>never</a:t>
            </a:r>
            <a:r>
              <a:rPr b="1" lang="it"/>
              <a:t> saw during training (unseen data)</a:t>
            </a:r>
            <a:endParaRPr b="1" sz="1100"/>
          </a:p>
        </p:txBody>
      </p:sp>
      <p:sp>
        <p:nvSpPr>
          <p:cNvPr id="281" name="Google Shape;281;p37"/>
          <p:cNvSpPr/>
          <p:nvPr/>
        </p:nvSpPr>
        <p:spPr>
          <a:xfrm>
            <a:off x="5912088" y="3098575"/>
            <a:ext cx="1552800" cy="138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rgbClr val="FF0000"/>
                </a:solidFill>
              </a:rPr>
              <a:t>PREDICTED</a:t>
            </a:r>
            <a:r>
              <a:rPr b="1" lang="it"/>
              <a:t> OUTPUT</a:t>
            </a:r>
            <a:endParaRPr b="1"/>
          </a:p>
          <a:p>
            <a:pPr indent="0" lvl="0" marL="0" rtl="0" algn="ctr">
              <a:spcBef>
                <a:spcPts val="0"/>
              </a:spcBef>
              <a:spcAft>
                <a:spcPts val="0"/>
              </a:spcAft>
              <a:buNone/>
            </a:pPr>
            <a:r>
              <a:rPr lang="it"/>
              <a:t>Diabetes or not (1 or 0)</a:t>
            </a:r>
            <a:endParaRPr/>
          </a:p>
        </p:txBody>
      </p:sp>
      <p:sp>
        <p:nvSpPr>
          <p:cNvPr id="282" name="Google Shape;282;p37"/>
          <p:cNvSpPr/>
          <p:nvPr/>
        </p:nvSpPr>
        <p:spPr>
          <a:xfrm>
            <a:off x="3292038" y="3604975"/>
            <a:ext cx="489900" cy="36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7"/>
          <p:cNvSpPr/>
          <p:nvPr/>
        </p:nvSpPr>
        <p:spPr>
          <a:xfrm>
            <a:off x="5243450" y="3604975"/>
            <a:ext cx="489900" cy="36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7"/>
          <p:cNvSpPr txBox="1"/>
          <p:nvPr/>
        </p:nvSpPr>
        <p:spPr>
          <a:xfrm>
            <a:off x="3896525" y="4284163"/>
            <a:ext cx="1714500" cy="1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FF0000"/>
                </a:solidFill>
              </a:rPr>
              <a:t>PREDICTION</a:t>
            </a:r>
            <a:endParaRPr>
              <a:solidFill>
                <a:srgbClr val="FF0000"/>
              </a:solidFill>
            </a:endParaRPr>
          </a:p>
        </p:txBody>
      </p:sp>
      <p:pic>
        <p:nvPicPr>
          <p:cNvPr id="285" name="Google Shape;285;p37"/>
          <p:cNvPicPr preferRelativeResize="0"/>
          <p:nvPr/>
        </p:nvPicPr>
        <p:blipFill>
          <a:blip r:embed="rId4">
            <a:alphaModFix/>
          </a:blip>
          <a:stretch>
            <a:fillRect/>
          </a:stretch>
        </p:blipFill>
        <p:spPr>
          <a:xfrm>
            <a:off x="4200575" y="3427700"/>
            <a:ext cx="624225" cy="624225"/>
          </a:xfrm>
          <a:prstGeom prst="rect">
            <a:avLst/>
          </a:prstGeom>
          <a:noFill/>
          <a:ln>
            <a:noFill/>
          </a:ln>
        </p:spPr>
      </p:pic>
      <p:pic>
        <p:nvPicPr>
          <p:cNvPr id="286" name="Google Shape;286;p37"/>
          <p:cNvPicPr preferRelativeResize="0"/>
          <p:nvPr/>
        </p:nvPicPr>
        <p:blipFill>
          <a:blip r:embed="rId4">
            <a:alphaModFix/>
          </a:blip>
          <a:stretch>
            <a:fillRect/>
          </a:stretch>
        </p:blipFill>
        <p:spPr>
          <a:xfrm>
            <a:off x="4177050" y="1359575"/>
            <a:ext cx="624225" cy="624225"/>
          </a:xfrm>
          <a:prstGeom prst="rect">
            <a:avLst/>
          </a:prstGeom>
          <a:noFill/>
          <a:ln>
            <a:noFill/>
          </a:ln>
        </p:spPr>
      </p:pic>
      <p:sp>
        <p:nvSpPr>
          <p:cNvPr id="287" name="Google Shape;287;p37"/>
          <p:cNvSpPr/>
          <p:nvPr/>
        </p:nvSpPr>
        <p:spPr>
          <a:xfrm>
            <a:off x="4800600" y="1898850"/>
            <a:ext cx="442833" cy="1354801"/>
          </a:xfrm>
          <a:custGeom>
            <a:rect b="b" l="l" r="r" t="t"/>
            <a:pathLst>
              <a:path extrusionOk="0" h="51168" w="27420">
                <a:moveTo>
                  <a:pt x="0" y="0"/>
                </a:moveTo>
                <a:cubicBezTo>
                  <a:pt x="4560" y="3909"/>
                  <a:pt x="26887" y="14924"/>
                  <a:pt x="27361" y="23452"/>
                </a:cubicBezTo>
                <a:cubicBezTo>
                  <a:pt x="27835" y="31980"/>
                  <a:pt x="6929" y="46549"/>
                  <a:pt x="2842" y="51168"/>
                </a:cubicBezTo>
              </a:path>
            </a:pathLst>
          </a:custGeom>
          <a:noFill/>
          <a:ln cap="flat" cmpd="sng" w="9525">
            <a:solidFill>
              <a:schemeClr val="dk2"/>
            </a:solidFill>
            <a:prstDash val="dot"/>
            <a:round/>
            <a:headEnd len="med" w="med" type="none"/>
            <a:tailEnd len="med" w="med" type="stealth"/>
          </a:ln>
        </p:spPr>
      </p:sp>
      <p:sp>
        <p:nvSpPr>
          <p:cNvPr id="288" name="Google Shape;288;p37"/>
          <p:cNvSpPr/>
          <p:nvPr/>
        </p:nvSpPr>
        <p:spPr>
          <a:xfrm>
            <a:off x="4004050" y="3253700"/>
            <a:ext cx="1131600" cy="968400"/>
          </a:xfrm>
          <a:prstGeom prst="ellipse">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37"/>
          <p:cNvPicPr preferRelativeResize="0"/>
          <p:nvPr/>
        </p:nvPicPr>
        <p:blipFill>
          <a:blip r:embed="rId3">
            <a:alphaModFix/>
          </a:blip>
          <a:stretch>
            <a:fillRect/>
          </a:stretch>
        </p:blipFill>
        <p:spPr>
          <a:xfrm>
            <a:off x="336150" y="3647475"/>
            <a:ext cx="914051" cy="404450"/>
          </a:xfrm>
          <a:prstGeom prst="rect">
            <a:avLst/>
          </a:prstGeom>
          <a:noFill/>
          <a:ln>
            <a:noFill/>
          </a:ln>
        </p:spPr>
      </p:pic>
      <p:sp>
        <p:nvSpPr>
          <p:cNvPr id="290" name="Google Shape;290;p37"/>
          <p:cNvSpPr txBox="1"/>
          <p:nvPr/>
        </p:nvSpPr>
        <p:spPr>
          <a:xfrm>
            <a:off x="4572000" y="2847575"/>
            <a:ext cx="1273200" cy="1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trained model</a:t>
            </a:r>
            <a:endParaRPr/>
          </a:p>
        </p:txBody>
      </p:sp>
      <p:sp>
        <p:nvSpPr>
          <p:cNvPr id="291" name="Google Shape;291;p37"/>
          <p:cNvSpPr txBox="1"/>
          <p:nvPr/>
        </p:nvSpPr>
        <p:spPr>
          <a:xfrm>
            <a:off x="7874450" y="1549850"/>
            <a:ext cx="1193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TRAINING SET</a:t>
            </a:r>
            <a:endParaRPr/>
          </a:p>
        </p:txBody>
      </p:sp>
      <p:sp>
        <p:nvSpPr>
          <p:cNvPr id="292" name="Google Shape;292;p37"/>
          <p:cNvSpPr txBox="1"/>
          <p:nvPr/>
        </p:nvSpPr>
        <p:spPr>
          <a:xfrm>
            <a:off x="7889500" y="3563350"/>
            <a:ext cx="1193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TEST SET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8"/>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Explainability of a Model</a:t>
            </a:r>
            <a:endParaRPr/>
          </a:p>
        </p:txBody>
      </p:sp>
      <p:sp>
        <p:nvSpPr>
          <p:cNvPr id="298" name="Google Shape;298;p38"/>
          <p:cNvSpPr txBox="1"/>
          <p:nvPr>
            <p:ph idx="1" type="body"/>
          </p:nvPr>
        </p:nvSpPr>
        <p:spPr>
          <a:xfrm>
            <a:off x="311700" y="1152475"/>
            <a:ext cx="8520600" cy="11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Models in Machine Learning find the relation between input and output. This is useful because we can know which are the factors that are more important (or not important) in the phenomenon we are observing.</a:t>
            </a:r>
            <a:endParaRPr/>
          </a:p>
          <a:p>
            <a:pPr indent="0" lvl="0" marL="0" rtl="0" algn="l">
              <a:spcBef>
                <a:spcPts val="1600"/>
              </a:spcBef>
              <a:spcAft>
                <a:spcPts val="1600"/>
              </a:spcAft>
              <a:buNone/>
            </a:pPr>
            <a:r>
              <a:t/>
            </a:r>
            <a:endParaRPr/>
          </a:p>
        </p:txBody>
      </p:sp>
      <p:pic>
        <p:nvPicPr>
          <p:cNvPr id="299" name="Google Shape;299;p38"/>
          <p:cNvPicPr preferRelativeResize="0"/>
          <p:nvPr/>
        </p:nvPicPr>
        <p:blipFill>
          <a:blip r:embed="rId3">
            <a:alphaModFix/>
          </a:blip>
          <a:stretch>
            <a:fillRect/>
          </a:stretch>
        </p:blipFill>
        <p:spPr>
          <a:xfrm>
            <a:off x="7762575" y="255788"/>
            <a:ext cx="824076" cy="824076"/>
          </a:xfrm>
          <a:prstGeom prst="rect">
            <a:avLst/>
          </a:prstGeom>
          <a:noFill/>
          <a:ln>
            <a:noFill/>
          </a:ln>
        </p:spPr>
      </p:pic>
      <p:grpSp>
        <p:nvGrpSpPr>
          <p:cNvPr id="300" name="Google Shape;300;p38"/>
          <p:cNvGrpSpPr/>
          <p:nvPr/>
        </p:nvGrpSpPr>
        <p:grpSpPr>
          <a:xfrm>
            <a:off x="5858692" y="2140822"/>
            <a:ext cx="3051484" cy="2638484"/>
            <a:chOff x="540525" y="2155850"/>
            <a:chExt cx="3539184" cy="2835250"/>
          </a:xfrm>
        </p:grpSpPr>
        <p:pic>
          <p:nvPicPr>
            <p:cNvPr id="301" name="Google Shape;301;p38"/>
            <p:cNvPicPr preferRelativeResize="0"/>
            <p:nvPr/>
          </p:nvPicPr>
          <p:blipFill rotWithShape="1">
            <a:blip r:embed="rId4">
              <a:alphaModFix/>
            </a:blip>
            <a:srcRect b="4561" l="4214" r="0" t="0"/>
            <a:stretch/>
          </p:blipFill>
          <p:spPr>
            <a:xfrm>
              <a:off x="941625" y="2155850"/>
              <a:ext cx="3138084" cy="2502425"/>
            </a:xfrm>
            <a:prstGeom prst="rect">
              <a:avLst/>
            </a:prstGeom>
            <a:noFill/>
            <a:ln>
              <a:noFill/>
            </a:ln>
          </p:spPr>
        </p:pic>
        <p:sp>
          <p:nvSpPr>
            <p:cNvPr id="302" name="Google Shape;302;p38"/>
            <p:cNvSpPr txBox="1"/>
            <p:nvPr/>
          </p:nvSpPr>
          <p:spPr>
            <a:xfrm>
              <a:off x="1764050" y="4666200"/>
              <a:ext cx="1456800" cy="3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Glucose Level</a:t>
              </a:r>
              <a:endParaRPr/>
            </a:p>
          </p:txBody>
        </p:sp>
        <p:sp>
          <p:nvSpPr>
            <p:cNvPr id="303" name="Google Shape;303;p38"/>
            <p:cNvSpPr txBox="1"/>
            <p:nvPr/>
          </p:nvSpPr>
          <p:spPr>
            <a:xfrm rot="-5400000">
              <a:off x="-25425" y="2918550"/>
              <a:ext cx="1456800" cy="3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Patient Age</a:t>
              </a:r>
              <a:endParaRPr/>
            </a:p>
          </p:txBody>
        </p:sp>
        <p:cxnSp>
          <p:nvCxnSpPr>
            <p:cNvPr id="304" name="Google Shape;304;p38"/>
            <p:cNvCxnSpPr/>
            <p:nvPr/>
          </p:nvCxnSpPr>
          <p:spPr>
            <a:xfrm>
              <a:off x="1172600" y="2519150"/>
              <a:ext cx="2380800" cy="1936500"/>
            </a:xfrm>
            <a:prstGeom prst="straightConnector1">
              <a:avLst/>
            </a:prstGeom>
            <a:noFill/>
            <a:ln cap="flat" cmpd="sng" w="28575">
              <a:solidFill>
                <a:srgbClr val="FF0000"/>
              </a:solidFill>
              <a:prstDash val="solid"/>
              <a:round/>
              <a:headEnd len="med" w="med" type="none"/>
              <a:tailEnd len="med" w="med" type="none"/>
            </a:ln>
          </p:spPr>
        </p:cxnSp>
      </p:grpSp>
      <p:pic>
        <p:nvPicPr>
          <p:cNvPr id="305" name="Google Shape;305;p38"/>
          <p:cNvPicPr preferRelativeResize="0"/>
          <p:nvPr/>
        </p:nvPicPr>
        <p:blipFill>
          <a:blip r:embed="rId5">
            <a:alphaModFix/>
          </a:blip>
          <a:stretch>
            <a:fillRect/>
          </a:stretch>
        </p:blipFill>
        <p:spPr>
          <a:xfrm>
            <a:off x="235500" y="3688052"/>
            <a:ext cx="5858700" cy="461699"/>
          </a:xfrm>
          <a:prstGeom prst="rect">
            <a:avLst/>
          </a:prstGeom>
          <a:noFill/>
          <a:ln>
            <a:noFill/>
          </a:ln>
        </p:spPr>
      </p:pic>
      <p:sp>
        <p:nvSpPr>
          <p:cNvPr id="306" name="Google Shape;306;p38"/>
          <p:cNvSpPr txBox="1"/>
          <p:nvPr>
            <p:ph idx="1" type="body"/>
          </p:nvPr>
        </p:nvSpPr>
        <p:spPr>
          <a:xfrm>
            <a:off x="311700" y="2497625"/>
            <a:ext cx="5462400" cy="11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For example is the model is like above (invented), we can say that the Glucose Level is much more important than Age, because the weight is bigger.</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9"/>
          <p:cNvSpPr txBox="1"/>
          <p:nvPr>
            <p:ph type="title"/>
          </p:nvPr>
        </p:nvSpPr>
        <p:spPr>
          <a:xfrm>
            <a:off x="1593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Deep Learning</a:t>
            </a:r>
            <a:r>
              <a:rPr lang="it"/>
              <a:t>: what is it?</a:t>
            </a:r>
            <a:endParaRPr/>
          </a:p>
        </p:txBody>
      </p:sp>
      <p:sp>
        <p:nvSpPr>
          <p:cNvPr id="312" name="Google Shape;312;p39"/>
          <p:cNvSpPr txBox="1"/>
          <p:nvPr>
            <p:ph idx="1" type="body"/>
          </p:nvPr>
        </p:nvSpPr>
        <p:spPr>
          <a:xfrm>
            <a:off x="159300" y="695275"/>
            <a:ext cx="6915000" cy="30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500"/>
              <a:t>Tensor flow (and Keras) are some of the many libraries used for </a:t>
            </a:r>
            <a:r>
              <a:rPr b="1" lang="it" sz="1500"/>
              <a:t>Deep Learning</a:t>
            </a:r>
            <a:r>
              <a:rPr lang="it" sz="1500"/>
              <a:t>.</a:t>
            </a:r>
            <a:endParaRPr sz="1500"/>
          </a:p>
          <a:p>
            <a:pPr indent="0" lvl="0" marL="0" rtl="0" algn="l">
              <a:spcBef>
                <a:spcPts val="1600"/>
              </a:spcBef>
              <a:spcAft>
                <a:spcPts val="0"/>
              </a:spcAft>
              <a:buNone/>
            </a:pPr>
            <a:r>
              <a:rPr lang="it" sz="1500"/>
              <a:t>Deep Learning are ML techniques involving </a:t>
            </a:r>
            <a:r>
              <a:rPr b="1" lang="it" sz="1500"/>
              <a:t>Neural Networks</a:t>
            </a:r>
            <a:r>
              <a:rPr lang="it" sz="1500"/>
              <a:t> to perform both supervised and unsupervised learning.</a:t>
            </a:r>
            <a:endParaRPr sz="1500"/>
          </a:p>
          <a:p>
            <a:pPr indent="0" lvl="0" marL="0" rtl="0" algn="l">
              <a:spcBef>
                <a:spcPts val="1600"/>
              </a:spcBef>
              <a:spcAft>
                <a:spcPts val="0"/>
              </a:spcAft>
              <a:buNone/>
            </a:pPr>
            <a:r>
              <a:rPr lang="it" sz="1500"/>
              <a:t>They are very powerful but they also need a LOT of data to work well</a:t>
            </a:r>
            <a:endParaRPr sz="15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13" name="Google Shape;313;p39"/>
          <p:cNvPicPr preferRelativeResize="0"/>
          <p:nvPr/>
        </p:nvPicPr>
        <p:blipFill>
          <a:blip r:embed="rId3">
            <a:alphaModFix/>
          </a:blip>
          <a:stretch>
            <a:fillRect/>
          </a:stretch>
        </p:blipFill>
        <p:spPr>
          <a:xfrm>
            <a:off x="7074200" y="97725"/>
            <a:ext cx="1929075" cy="1607901"/>
          </a:xfrm>
          <a:prstGeom prst="rect">
            <a:avLst/>
          </a:prstGeom>
          <a:noFill/>
          <a:ln>
            <a:noFill/>
          </a:ln>
        </p:spPr>
      </p:pic>
      <p:pic>
        <p:nvPicPr>
          <p:cNvPr id="314" name="Google Shape;314;p39"/>
          <p:cNvPicPr preferRelativeResize="0"/>
          <p:nvPr/>
        </p:nvPicPr>
        <p:blipFill>
          <a:blip r:embed="rId4">
            <a:alphaModFix/>
          </a:blip>
          <a:stretch>
            <a:fillRect/>
          </a:stretch>
        </p:blipFill>
        <p:spPr>
          <a:xfrm>
            <a:off x="392250" y="2868222"/>
            <a:ext cx="4484749" cy="1967450"/>
          </a:xfrm>
          <a:prstGeom prst="rect">
            <a:avLst/>
          </a:prstGeom>
          <a:noFill/>
          <a:ln>
            <a:noFill/>
          </a:ln>
        </p:spPr>
      </p:pic>
      <p:pic>
        <p:nvPicPr>
          <p:cNvPr id="315" name="Google Shape;315;p39"/>
          <p:cNvPicPr preferRelativeResize="0"/>
          <p:nvPr/>
        </p:nvPicPr>
        <p:blipFill>
          <a:blip r:embed="rId5">
            <a:alphaModFix/>
          </a:blip>
          <a:stretch>
            <a:fillRect/>
          </a:stretch>
        </p:blipFill>
        <p:spPr>
          <a:xfrm>
            <a:off x="5208450" y="3460622"/>
            <a:ext cx="3292728" cy="954888"/>
          </a:xfrm>
          <a:prstGeom prst="rect">
            <a:avLst/>
          </a:prstGeom>
          <a:noFill/>
          <a:ln>
            <a:noFill/>
          </a:ln>
        </p:spPr>
      </p:pic>
      <p:pic>
        <p:nvPicPr>
          <p:cNvPr id="316" name="Google Shape;316;p39"/>
          <p:cNvPicPr preferRelativeResize="0"/>
          <p:nvPr/>
        </p:nvPicPr>
        <p:blipFill>
          <a:blip r:embed="rId6">
            <a:alphaModFix/>
          </a:blip>
          <a:stretch>
            <a:fillRect/>
          </a:stretch>
        </p:blipFill>
        <p:spPr>
          <a:xfrm>
            <a:off x="7149600" y="2085763"/>
            <a:ext cx="824076" cy="8240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0"/>
          <p:cNvSpPr txBox="1"/>
          <p:nvPr>
            <p:ph type="title"/>
          </p:nvPr>
        </p:nvSpPr>
        <p:spPr>
          <a:xfrm>
            <a:off x="1593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Deep Learning interpretation</a:t>
            </a:r>
            <a:endParaRPr/>
          </a:p>
        </p:txBody>
      </p:sp>
      <p:pic>
        <p:nvPicPr>
          <p:cNvPr id="322" name="Google Shape;322;p40"/>
          <p:cNvPicPr preferRelativeResize="0"/>
          <p:nvPr/>
        </p:nvPicPr>
        <p:blipFill>
          <a:blip r:embed="rId3">
            <a:alphaModFix/>
          </a:blip>
          <a:stretch>
            <a:fillRect/>
          </a:stretch>
        </p:blipFill>
        <p:spPr>
          <a:xfrm>
            <a:off x="6896550" y="319800"/>
            <a:ext cx="1929075" cy="1607901"/>
          </a:xfrm>
          <a:prstGeom prst="rect">
            <a:avLst/>
          </a:prstGeom>
          <a:noFill/>
          <a:ln>
            <a:noFill/>
          </a:ln>
        </p:spPr>
      </p:pic>
      <p:pic>
        <p:nvPicPr>
          <p:cNvPr id="323" name="Google Shape;323;p40"/>
          <p:cNvPicPr preferRelativeResize="0"/>
          <p:nvPr/>
        </p:nvPicPr>
        <p:blipFill>
          <a:blip r:embed="rId4">
            <a:alphaModFix/>
          </a:blip>
          <a:stretch>
            <a:fillRect/>
          </a:stretch>
        </p:blipFill>
        <p:spPr>
          <a:xfrm>
            <a:off x="347850" y="2203088"/>
            <a:ext cx="4991100" cy="2676525"/>
          </a:xfrm>
          <a:prstGeom prst="rect">
            <a:avLst/>
          </a:prstGeom>
          <a:noFill/>
          <a:ln>
            <a:noFill/>
          </a:ln>
        </p:spPr>
      </p:pic>
      <p:pic>
        <p:nvPicPr>
          <p:cNvPr id="324" name="Google Shape;324;p40"/>
          <p:cNvPicPr preferRelativeResize="0"/>
          <p:nvPr/>
        </p:nvPicPr>
        <p:blipFill>
          <a:blip r:embed="rId5">
            <a:alphaModFix/>
          </a:blip>
          <a:stretch>
            <a:fillRect/>
          </a:stretch>
        </p:blipFill>
        <p:spPr>
          <a:xfrm>
            <a:off x="5710550" y="2998672"/>
            <a:ext cx="3292728" cy="954888"/>
          </a:xfrm>
          <a:prstGeom prst="rect">
            <a:avLst/>
          </a:prstGeom>
          <a:noFill/>
          <a:ln>
            <a:noFill/>
          </a:ln>
        </p:spPr>
      </p:pic>
      <p:sp>
        <p:nvSpPr>
          <p:cNvPr id="325" name="Google Shape;325;p40"/>
          <p:cNvSpPr txBox="1"/>
          <p:nvPr/>
        </p:nvSpPr>
        <p:spPr>
          <a:xfrm>
            <a:off x="236100" y="1093525"/>
            <a:ext cx="6311100" cy="69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500">
                <a:solidFill>
                  <a:schemeClr val="dk2"/>
                </a:solidFill>
              </a:rPr>
              <a:t>They are very powerful but they also need a LOT of data to work well. They are in general </a:t>
            </a:r>
            <a:r>
              <a:rPr b="1" lang="it" sz="1500">
                <a:solidFill>
                  <a:schemeClr val="dk2"/>
                </a:solidFill>
              </a:rPr>
              <a:t>much less</a:t>
            </a:r>
            <a:r>
              <a:rPr lang="it" sz="1500">
                <a:solidFill>
                  <a:schemeClr val="dk2"/>
                </a:solidFill>
              </a:rPr>
              <a:t> </a:t>
            </a:r>
            <a:r>
              <a:rPr b="1" lang="it" sz="1500">
                <a:solidFill>
                  <a:schemeClr val="dk2"/>
                </a:solidFill>
              </a:rPr>
              <a:t>explainable</a:t>
            </a:r>
            <a:r>
              <a:rPr lang="it" sz="1500">
                <a:solidFill>
                  <a:schemeClr val="dk2"/>
                </a:solidFill>
              </a:rPr>
              <a:t>  and </a:t>
            </a:r>
            <a:r>
              <a:rPr b="1" lang="it" sz="1500">
                <a:solidFill>
                  <a:schemeClr val="dk2"/>
                </a:solidFill>
              </a:rPr>
              <a:t>interpretable</a:t>
            </a:r>
            <a:r>
              <a:rPr lang="it" sz="1500">
                <a:solidFill>
                  <a:schemeClr val="dk2"/>
                </a:solidFill>
              </a:rPr>
              <a:t> than traditional ML.</a:t>
            </a:r>
            <a:endParaRPr sz="1500">
              <a:solidFill>
                <a:schemeClr val="dk2"/>
              </a:solidFill>
            </a:endParaRPr>
          </a:p>
          <a:p>
            <a:pPr indent="0" lvl="0" marL="0" rtl="0" algn="l">
              <a:lnSpc>
                <a:spcPct val="115000"/>
              </a:lnSpc>
              <a:spcBef>
                <a:spcPts val="1600"/>
              </a:spcBef>
              <a:spcAft>
                <a:spcPts val="1600"/>
              </a:spcAft>
              <a:buNone/>
            </a:pPr>
            <a:r>
              <a:t/>
            </a:r>
            <a:endParaRPr sz="1500">
              <a:solidFill>
                <a:schemeClr val="dk2"/>
              </a:solidFill>
            </a:endParaRPr>
          </a:p>
        </p:txBody>
      </p:sp>
      <p:pic>
        <p:nvPicPr>
          <p:cNvPr id="326" name="Google Shape;326;p40"/>
          <p:cNvPicPr preferRelativeResize="0"/>
          <p:nvPr/>
        </p:nvPicPr>
        <p:blipFill>
          <a:blip r:embed="rId6">
            <a:alphaModFix/>
          </a:blip>
          <a:stretch>
            <a:fillRect/>
          </a:stretch>
        </p:blipFill>
        <p:spPr>
          <a:xfrm>
            <a:off x="5056775" y="143963"/>
            <a:ext cx="824076" cy="8240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1"/>
          <p:cNvSpPr txBox="1"/>
          <p:nvPr>
            <p:ph type="title"/>
          </p:nvPr>
        </p:nvSpPr>
        <p:spPr>
          <a:xfrm>
            <a:off x="83100" y="174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Q: What is a supervised ML model?</a:t>
            </a:r>
            <a:endParaRPr/>
          </a:p>
        </p:txBody>
      </p:sp>
      <p:pic>
        <p:nvPicPr>
          <p:cNvPr id="332" name="Google Shape;332;p41"/>
          <p:cNvPicPr preferRelativeResize="0"/>
          <p:nvPr/>
        </p:nvPicPr>
        <p:blipFill>
          <a:blip r:embed="rId3">
            <a:alphaModFix/>
          </a:blip>
          <a:stretch>
            <a:fillRect/>
          </a:stretch>
        </p:blipFill>
        <p:spPr>
          <a:xfrm>
            <a:off x="8055725" y="166938"/>
            <a:ext cx="824076" cy="824076"/>
          </a:xfrm>
          <a:prstGeom prst="rect">
            <a:avLst/>
          </a:prstGeom>
          <a:noFill/>
          <a:ln>
            <a:noFill/>
          </a:ln>
        </p:spPr>
      </p:pic>
      <p:sp>
        <p:nvSpPr>
          <p:cNvPr id="333" name="Google Shape;333;p41"/>
          <p:cNvSpPr txBox="1"/>
          <p:nvPr>
            <p:ph idx="1" type="body"/>
          </p:nvPr>
        </p:nvSpPr>
        <p:spPr>
          <a:xfrm>
            <a:off x="235500" y="1000075"/>
            <a:ext cx="8520600" cy="269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It depends on the task. In </a:t>
            </a:r>
            <a:r>
              <a:rPr b="1" lang="it"/>
              <a:t>regression </a:t>
            </a:r>
            <a:r>
              <a:rPr lang="it"/>
              <a:t>our goal is to observe the data we have and find the best mathematical function describing the data. In this case the value to predict is a </a:t>
            </a:r>
            <a:r>
              <a:rPr b="1" lang="it"/>
              <a:t>continuous value. </a:t>
            </a:r>
            <a:r>
              <a:rPr lang="it"/>
              <a:t>The model “fits” the data and describes the data. </a:t>
            </a:r>
            <a:endParaRPr/>
          </a:p>
          <a:p>
            <a:pPr indent="0" lvl="0" marL="0" rtl="0" algn="l">
              <a:spcBef>
                <a:spcPts val="1600"/>
              </a:spcBef>
              <a:spcAft>
                <a:spcPts val="0"/>
              </a:spcAft>
              <a:buNone/>
            </a:pPr>
            <a:r>
              <a:rPr lang="it"/>
              <a:t>In </a:t>
            </a:r>
            <a:r>
              <a:rPr b="1" lang="it"/>
              <a:t>classification, </a:t>
            </a:r>
            <a:r>
              <a:rPr lang="it"/>
              <a:t>the model observe the data and </a:t>
            </a:r>
            <a:r>
              <a:rPr b="1" lang="it"/>
              <a:t>predict</a:t>
            </a:r>
            <a:r>
              <a:rPr lang="it"/>
              <a:t> </a:t>
            </a:r>
            <a:r>
              <a:rPr b="1" lang="it"/>
              <a:t>a categorical value</a:t>
            </a:r>
            <a:r>
              <a:rPr lang="it"/>
              <a:t> (a class). For example, cat or dog given an image.</a:t>
            </a:r>
            <a:endParaRPr/>
          </a:p>
          <a:p>
            <a:pPr indent="0" lvl="0" marL="0" rtl="0" algn="l">
              <a:spcBef>
                <a:spcPts val="1600"/>
              </a:spcBef>
              <a:spcAft>
                <a:spcPts val="0"/>
              </a:spcAft>
              <a:buNone/>
            </a:pPr>
            <a:r>
              <a:rPr lang="it"/>
              <a:t>In supervised learning, we are trying to build a model that will predict labels for new data.</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ph type="title"/>
          </p:nvPr>
        </p:nvSpPr>
        <p:spPr>
          <a:xfrm>
            <a:off x="2355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Machine Learning Types</a:t>
            </a:r>
            <a:endParaRPr/>
          </a:p>
        </p:txBody>
      </p:sp>
      <p:pic>
        <p:nvPicPr>
          <p:cNvPr id="78" name="Google Shape;78;p15"/>
          <p:cNvPicPr preferRelativeResize="0"/>
          <p:nvPr/>
        </p:nvPicPr>
        <p:blipFill>
          <a:blip r:embed="rId3">
            <a:alphaModFix/>
          </a:blip>
          <a:stretch>
            <a:fillRect/>
          </a:stretch>
        </p:blipFill>
        <p:spPr>
          <a:xfrm>
            <a:off x="1678925" y="834600"/>
            <a:ext cx="5747450" cy="4109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2"/>
          <p:cNvSpPr txBox="1"/>
          <p:nvPr>
            <p:ph type="title"/>
          </p:nvPr>
        </p:nvSpPr>
        <p:spPr>
          <a:xfrm>
            <a:off x="2355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Machine Learning Types</a:t>
            </a:r>
            <a:endParaRPr/>
          </a:p>
        </p:txBody>
      </p:sp>
      <p:pic>
        <p:nvPicPr>
          <p:cNvPr id="339" name="Google Shape;339;p42"/>
          <p:cNvPicPr preferRelativeResize="0"/>
          <p:nvPr/>
        </p:nvPicPr>
        <p:blipFill>
          <a:blip r:embed="rId3">
            <a:alphaModFix/>
          </a:blip>
          <a:stretch>
            <a:fillRect/>
          </a:stretch>
        </p:blipFill>
        <p:spPr>
          <a:xfrm>
            <a:off x="1678925" y="834600"/>
            <a:ext cx="5747450" cy="4109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3"/>
          <p:cNvSpPr txBox="1"/>
          <p:nvPr>
            <p:ph type="title"/>
          </p:nvPr>
        </p:nvSpPr>
        <p:spPr>
          <a:xfrm>
            <a:off x="2355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Unsupervised Learning</a:t>
            </a:r>
            <a:endParaRPr/>
          </a:p>
        </p:txBody>
      </p:sp>
      <p:sp>
        <p:nvSpPr>
          <p:cNvPr id="345" name="Google Shape;345;p43"/>
          <p:cNvSpPr txBox="1"/>
          <p:nvPr>
            <p:ph idx="1" type="body"/>
          </p:nvPr>
        </p:nvSpPr>
        <p:spPr>
          <a:xfrm>
            <a:off x="235500" y="771475"/>
            <a:ext cx="8520600" cy="4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Completely different goal from Supervised Learning: the goal here is not predict but: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46" name="Google Shape;346;p43"/>
          <p:cNvSpPr txBox="1"/>
          <p:nvPr/>
        </p:nvSpPr>
        <p:spPr>
          <a:xfrm>
            <a:off x="524125" y="1524200"/>
            <a:ext cx="7728600" cy="88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1800">
                <a:solidFill>
                  <a:schemeClr val="dk2"/>
                </a:solidFill>
                <a:latin typeface="Bree Serif"/>
                <a:ea typeface="Bree Serif"/>
                <a:cs typeface="Bree Serif"/>
                <a:sym typeface="Bree Serif"/>
              </a:rPr>
              <a:t>Unsupervised learning involves models that describe data without reference to any known labels.</a:t>
            </a:r>
            <a:endParaRPr sz="3000">
              <a:latin typeface="Bree Serif"/>
              <a:ea typeface="Bree Serif"/>
              <a:cs typeface="Bree Serif"/>
              <a:sym typeface="Bree Serif"/>
            </a:endParaRPr>
          </a:p>
        </p:txBody>
      </p:sp>
      <p:sp>
        <p:nvSpPr>
          <p:cNvPr id="347" name="Google Shape;347;p43"/>
          <p:cNvSpPr txBox="1"/>
          <p:nvPr>
            <p:ph idx="1" type="body"/>
          </p:nvPr>
        </p:nvSpPr>
        <p:spPr>
          <a:xfrm>
            <a:off x="235500" y="2341950"/>
            <a:ext cx="8520600" cy="24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unsupervised learning is able to find similarities in the data and structures.</a:t>
            </a:r>
            <a:endParaRPr/>
          </a:p>
          <a:p>
            <a:pPr indent="0" lvl="0" marL="0" rtl="0" algn="l">
              <a:spcBef>
                <a:spcPts val="1600"/>
              </a:spcBef>
              <a:spcAft>
                <a:spcPts val="0"/>
              </a:spcAft>
              <a:buNone/>
            </a:pPr>
            <a:r>
              <a:rPr lang="it"/>
              <a:t>For example: </a:t>
            </a:r>
            <a:endParaRPr/>
          </a:p>
          <a:p>
            <a:pPr indent="-342900" lvl="0" marL="457200" rtl="0" algn="l">
              <a:spcBef>
                <a:spcPts val="1600"/>
              </a:spcBef>
              <a:spcAft>
                <a:spcPts val="0"/>
              </a:spcAft>
              <a:buSzPts val="1800"/>
              <a:buChar char="●"/>
            </a:pPr>
            <a:r>
              <a:rPr lang="it"/>
              <a:t>find the group of most similar customers and extract a “mean” behaviour</a:t>
            </a:r>
            <a:endParaRPr/>
          </a:p>
          <a:p>
            <a:pPr indent="-342900" lvl="0" marL="457200" rtl="0" algn="l">
              <a:spcBef>
                <a:spcPts val="0"/>
              </a:spcBef>
              <a:spcAft>
                <a:spcPts val="0"/>
              </a:spcAft>
              <a:buSzPts val="1800"/>
              <a:buChar char="●"/>
            </a:pPr>
            <a:r>
              <a:rPr lang="it"/>
              <a:t>find the group of most similar patients</a:t>
            </a:r>
            <a:endParaRPr/>
          </a:p>
          <a:p>
            <a:pPr indent="-342900" lvl="0" marL="457200" rtl="0" algn="l">
              <a:spcBef>
                <a:spcPts val="0"/>
              </a:spcBef>
              <a:spcAft>
                <a:spcPts val="0"/>
              </a:spcAft>
              <a:buSzPts val="1800"/>
              <a:buChar char="●"/>
            </a:pPr>
            <a:r>
              <a:rPr lang="it"/>
              <a:t>…</a:t>
            </a:r>
            <a:endParaRPr/>
          </a:p>
          <a:p>
            <a:pPr indent="0" lvl="0" marL="0" rtl="0" algn="ctr">
              <a:spcBef>
                <a:spcPts val="1600"/>
              </a:spcBef>
              <a:spcAft>
                <a:spcPts val="0"/>
              </a:spcAft>
              <a:buNone/>
            </a:pPr>
            <a:r>
              <a:rPr lang="it">
                <a:latin typeface="Bree Serif"/>
                <a:ea typeface="Bree Serif"/>
                <a:cs typeface="Bree Serif"/>
                <a:sym typeface="Bree Serif"/>
              </a:rPr>
              <a:t>The goal is find patterns and structured in the data</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4"/>
          <p:cNvSpPr txBox="1"/>
          <p:nvPr>
            <p:ph type="title"/>
          </p:nvPr>
        </p:nvSpPr>
        <p:spPr>
          <a:xfrm>
            <a:off x="2355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Q: Difference between supervised and UL</a:t>
            </a:r>
            <a:endParaRPr/>
          </a:p>
        </p:txBody>
      </p:sp>
      <p:sp>
        <p:nvSpPr>
          <p:cNvPr id="353" name="Google Shape;353;p44"/>
          <p:cNvSpPr txBox="1"/>
          <p:nvPr>
            <p:ph idx="1" type="body"/>
          </p:nvPr>
        </p:nvSpPr>
        <p:spPr>
          <a:xfrm>
            <a:off x="311700" y="1152475"/>
            <a:ext cx="8520600" cy="37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 </a:t>
            </a:r>
            <a:r>
              <a:rPr b="1" lang="it"/>
              <a:t>supervised learning</a:t>
            </a:r>
            <a:r>
              <a:rPr lang="it"/>
              <a:t>, we </a:t>
            </a:r>
            <a:r>
              <a:rPr b="1" lang="it"/>
              <a:t>MUST</a:t>
            </a:r>
            <a:r>
              <a:rPr lang="it"/>
              <a:t> have </a:t>
            </a:r>
            <a:r>
              <a:rPr b="1" lang="it"/>
              <a:t>BOTH input and labels values </a:t>
            </a:r>
            <a:r>
              <a:rPr lang="it"/>
              <a:t>and the model </a:t>
            </a:r>
            <a:r>
              <a:rPr b="1" lang="it"/>
              <a:t>is TRAINED </a:t>
            </a:r>
            <a:r>
              <a:rPr lang="it"/>
              <a:t>(in the training phase)</a:t>
            </a:r>
            <a:r>
              <a:rPr b="1" lang="it"/>
              <a:t> </a:t>
            </a:r>
            <a:r>
              <a:rPr lang="it"/>
              <a:t>in order to describe the relationship between input and output values. After training phase, the model can be used to </a:t>
            </a:r>
            <a:r>
              <a:rPr b="1" lang="it"/>
              <a:t>predict</a:t>
            </a:r>
            <a:r>
              <a:rPr lang="it"/>
              <a:t> from input it </a:t>
            </a:r>
            <a:r>
              <a:rPr b="1" lang="it"/>
              <a:t>never saw before during the training</a:t>
            </a:r>
            <a:r>
              <a:rPr lang="it"/>
              <a:t>(and do an example).</a:t>
            </a:r>
            <a:endParaRPr/>
          </a:p>
          <a:p>
            <a:pPr indent="0" lvl="0" marL="0" rtl="0" algn="l">
              <a:spcBef>
                <a:spcPts val="1600"/>
              </a:spcBef>
              <a:spcAft>
                <a:spcPts val="0"/>
              </a:spcAft>
              <a:buNone/>
            </a:pPr>
            <a:r>
              <a:rPr lang="it"/>
              <a:t>In </a:t>
            </a:r>
            <a:r>
              <a:rPr b="1" lang="it"/>
              <a:t>unsupervised learning</a:t>
            </a:r>
            <a:r>
              <a:rPr lang="it"/>
              <a:t>  we don’t have labels, because we don’t need them. The goal is to find </a:t>
            </a:r>
            <a:r>
              <a:rPr b="1" lang="it"/>
              <a:t>hidden structures</a:t>
            </a:r>
            <a:r>
              <a:rPr lang="it"/>
              <a:t> and similarities in the data. It is mostly used to explore data and understand the structures. </a:t>
            </a:r>
            <a:endParaRPr/>
          </a:p>
          <a:p>
            <a:pPr indent="0" lvl="0" marL="0" rtl="0" algn="l">
              <a:spcBef>
                <a:spcPts val="1600"/>
              </a:spcBef>
              <a:spcAft>
                <a:spcPts val="1600"/>
              </a:spcAft>
              <a:buNone/>
            </a:pPr>
            <a:r>
              <a:rPr lang="it"/>
              <a:t>Example of clustering: given many customers data (age, sex, what they buy…) we can </a:t>
            </a:r>
            <a:r>
              <a:rPr b="1" lang="it"/>
              <a:t>group (clusterize) </a:t>
            </a:r>
            <a:r>
              <a:rPr lang="it"/>
              <a:t>them and so creating many clusters of similar customers. </a:t>
            </a:r>
            <a:r>
              <a:rPr lang="it" u="sng"/>
              <a:t>In UL we don’t have labels (and we don’t need them).</a:t>
            </a:r>
            <a:endParaRPr u="sng"/>
          </a:p>
        </p:txBody>
      </p:sp>
      <p:pic>
        <p:nvPicPr>
          <p:cNvPr id="354" name="Google Shape;354;p44"/>
          <p:cNvPicPr preferRelativeResize="0"/>
          <p:nvPr/>
        </p:nvPicPr>
        <p:blipFill>
          <a:blip r:embed="rId3">
            <a:alphaModFix/>
          </a:blip>
          <a:stretch>
            <a:fillRect/>
          </a:stretch>
        </p:blipFill>
        <p:spPr>
          <a:xfrm>
            <a:off x="7762575" y="255788"/>
            <a:ext cx="824076" cy="8240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a:t>Types of </a:t>
            </a:r>
            <a:endParaRPr/>
          </a:p>
          <a:p>
            <a:pPr indent="0" lvl="0" marL="0" rtl="0" algn="ctr">
              <a:spcBef>
                <a:spcPts val="0"/>
              </a:spcBef>
              <a:spcAft>
                <a:spcPts val="0"/>
              </a:spcAft>
              <a:buNone/>
            </a:pPr>
            <a:r>
              <a:rPr lang="it"/>
              <a:t>Unsupervised Learning</a:t>
            </a:r>
            <a:endParaRPr/>
          </a:p>
        </p:txBody>
      </p:sp>
      <p:sp>
        <p:nvSpPr>
          <p:cNvPr id="360" name="Google Shape;360;p4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Discover structures in the data with no labels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4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t>Clustering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47"/>
          <p:cNvSpPr txBox="1"/>
          <p:nvPr>
            <p:ph type="title"/>
          </p:nvPr>
        </p:nvSpPr>
        <p:spPr>
          <a:xfrm>
            <a:off x="159300" y="64025"/>
            <a:ext cx="8520600" cy="572700"/>
          </a:xfrm>
          <a:prstGeom prst="rect">
            <a:avLst/>
          </a:prstGeom>
        </p:spPr>
        <p:txBody>
          <a:bodyPr anchorCtr="0" anchor="t" bIns="91425" lIns="91425" spcFirstLastPara="1" rIns="91425" wrap="square" tIns="91425">
            <a:noAutofit/>
          </a:bodyPr>
          <a:lstStyle/>
          <a:p>
            <a:pPr indent="0" lvl="0" marL="0" rtl="0" algn="l">
              <a:lnSpc>
                <a:spcPct val="110000"/>
              </a:lnSpc>
              <a:spcBef>
                <a:spcPts val="1000"/>
              </a:spcBef>
              <a:spcAft>
                <a:spcPts val="0"/>
              </a:spcAft>
              <a:buNone/>
            </a:pPr>
            <a:r>
              <a:rPr lang="it"/>
              <a:t>Clustering: Inferring </a:t>
            </a:r>
            <a:r>
              <a:rPr b="1" lang="it"/>
              <a:t>labels</a:t>
            </a:r>
            <a:r>
              <a:rPr lang="it"/>
              <a:t> on unlabeled data</a:t>
            </a:r>
            <a:endParaRPr sz="1800">
              <a:highlight>
                <a:srgbClr val="FFFFFF"/>
              </a:highlight>
            </a:endParaRPr>
          </a:p>
          <a:p>
            <a:pPr indent="0" lvl="0" marL="0" rtl="0" algn="l">
              <a:spcBef>
                <a:spcPts val="800"/>
              </a:spcBef>
              <a:spcAft>
                <a:spcPts val="0"/>
              </a:spcAft>
              <a:buNone/>
            </a:pPr>
            <a:r>
              <a:t/>
            </a:r>
            <a:endParaRPr b="1"/>
          </a:p>
        </p:txBody>
      </p:sp>
      <p:sp>
        <p:nvSpPr>
          <p:cNvPr id="371" name="Google Shape;371;p47"/>
          <p:cNvSpPr txBox="1"/>
          <p:nvPr>
            <p:ph idx="1" type="body"/>
          </p:nvPr>
        </p:nvSpPr>
        <p:spPr>
          <a:xfrm>
            <a:off x="235500" y="771475"/>
            <a:ext cx="8520600" cy="45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Models that detect and identify distinct groups in the data by similarity. The similarity is always determined by a </a:t>
            </a:r>
            <a:r>
              <a:rPr b="1" lang="it"/>
              <a:t>distance</a:t>
            </a:r>
            <a:r>
              <a:rPr lang="it"/>
              <a:t> </a:t>
            </a:r>
            <a:r>
              <a:rPr b="1" lang="it"/>
              <a:t>metric</a:t>
            </a:r>
            <a:r>
              <a:rPr lang="it"/>
              <a:t> (es: euclidean distance)</a:t>
            </a:r>
            <a:endParaRPr/>
          </a:p>
        </p:txBody>
      </p:sp>
      <p:pic>
        <p:nvPicPr>
          <p:cNvPr id="372" name="Google Shape;372;p47"/>
          <p:cNvPicPr preferRelativeResize="0"/>
          <p:nvPr/>
        </p:nvPicPr>
        <p:blipFill>
          <a:blip r:embed="rId3">
            <a:alphaModFix/>
          </a:blip>
          <a:stretch>
            <a:fillRect/>
          </a:stretch>
        </p:blipFill>
        <p:spPr>
          <a:xfrm>
            <a:off x="8040800" y="72500"/>
            <a:ext cx="992250" cy="819601"/>
          </a:xfrm>
          <a:prstGeom prst="rect">
            <a:avLst/>
          </a:prstGeom>
          <a:noFill/>
          <a:ln>
            <a:noFill/>
          </a:ln>
        </p:spPr>
      </p:pic>
      <p:pic>
        <p:nvPicPr>
          <p:cNvPr id="373" name="Google Shape;373;p47"/>
          <p:cNvPicPr preferRelativeResize="0"/>
          <p:nvPr/>
        </p:nvPicPr>
        <p:blipFill>
          <a:blip r:embed="rId4">
            <a:alphaModFix/>
          </a:blip>
          <a:stretch>
            <a:fillRect/>
          </a:stretch>
        </p:blipFill>
        <p:spPr>
          <a:xfrm>
            <a:off x="635275" y="1619425"/>
            <a:ext cx="3786700" cy="2840025"/>
          </a:xfrm>
          <a:prstGeom prst="rect">
            <a:avLst/>
          </a:prstGeom>
          <a:noFill/>
          <a:ln>
            <a:noFill/>
          </a:ln>
        </p:spPr>
      </p:pic>
      <p:pic>
        <p:nvPicPr>
          <p:cNvPr id="374" name="Google Shape;374;p47"/>
          <p:cNvPicPr preferRelativeResize="0"/>
          <p:nvPr/>
        </p:nvPicPr>
        <p:blipFill>
          <a:blip r:embed="rId5">
            <a:alphaModFix/>
          </a:blip>
          <a:stretch>
            <a:fillRect/>
          </a:stretch>
        </p:blipFill>
        <p:spPr>
          <a:xfrm>
            <a:off x="4176001" y="1652438"/>
            <a:ext cx="3698675" cy="2774001"/>
          </a:xfrm>
          <a:prstGeom prst="rect">
            <a:avLst/>
          </a:prstGeom>
          <a:noFill/>
          <a:ln>
            <a:noFill/>
          </a:ln>
        </p:spPr>
      </p:pic>
      <p:sp>
        <p:nvSpPr>
          <p:cNvPr id="375" name="Google Shape;375;p47"/>
          <p:cNvSpPr txBox="1"/>
          <p:nvPr/>
        </p:nvSpPr>
        <p:spPr>
          <a:xfrm>
            <a:off x="319800" y="4379525"/>
            <a:ext cx="8172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800">
                <a:solidFill>
                  <a:schemeClr val="dk2"/>
                </a:solidFill>
              </a:rPr>
              <a:t>The optimal centers are assumed to be those that minimize the distance of each point from its assigned center.</a:t>
            </a:r>
            <a:r>
              <a:rPr lang="it" sz="1200">
                <a:solidFill>
                  <a:schemeClr val="dk1"/>
                </a:solidFill>
                <a:highlight>
                  <a:srgbClr val="FFFFFF"/>
                </a:highlight>
              </a:rPr>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48"/>
          <p:cNvSpPr txBox="1"/>
          <p:nvPr>
            <p:ph type="title"/>
          </p:nvPr>
        </p:nvSpPr>
        <p:spPr>
          <a:xfrm>
            <a:off x="159300" y="64025"/>
            <a:ext cx="8520600" cy="572700"/>
          </a:xfrm>
          <a:prstGeom prst="rect">
            <a:avLst/>
          </a:prstGeom>
        </p:spPr>
        <p:txBody>
          <a:bodyPr anchorCtr="0" anchor="t" bIns="91425" lIns="91425" spcFirstLastPara="1" rIns="91425" wrap="square" tIns="91425">
            <a:noAutofit/>
          </a:bodyPr>
          <a:lstStyle/>
          <a:p>
            <a:pPr indent="0" lvl="0" marL="0" rtl="0" algn="l">
              <a:lnSpc>
                <a:spcPct val="110000"/>
              </a:lnSpc>
              <a:spcBef>
                <a:spcPts val="1000"/>
              </a:spcBef>
              <a:spcAft>
                <a:spcPts val="0"/>
              </a:spcAft>
              <a:buClr>
                <a:schemeClr val="dk1"/>
              </a:buClr>
              <a:buSzPts val="1100"/>
              <a:buFont typeface="Arial"/>
              <a:buNone/>
            </a:pPr>
            <a:r>
              <a:rPr lang="it"/>
              <a:t>Clustering: Inferring </a:t>
            </a:r>
            <a:r>
              <a:rPr b="1" lang="it"/>
              <a:t>labels</a:t>
            </a:r>
            <a:r>
              <a:rPr lang="it"/>
              <a:t> on unlabeled data</a:t>
            </a:r>
            <a:endParaRPr sz="1800">
              <a:highlight>
                <a:srgbClr val="FFFFFF"/>
              </a:highlight>
            </a:endParaRPr>
          </a:p>
          <a:p>
            <a:pPr indent="0" lvl="0" marL="0" rtl="0" algn="l">
              <a:spcBef>
                <a:spcPts val="800"/>
              </a:spcBef>
              <a:spcAft>
                <a:spcPts val="0"/>
              </a:spcAft>
              <a:buNone/>
            </a:pPr>
            <a:r>
              <a:t/>
            </a:r>
            <a:endParaRPr b="1"/>
          </a:p>
        </p:txBody>
      </p:sp>
      <p:sp>
        <p:nvSpPr>
          <p:cNvPr id="381" name="Google Shape;381;p48"/>
          <p:cNvSpPr txBox="1"/>
          <p:nvPr>
            <p:ph idx="1" type="body"/>
          </p:nvPr>
        </p:nvSpPr>
        <p:spPr>
          <a:xfrm>
            <a:off x="235500" y="771475"/>
            <a:ext cx="8520600" cy="4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most common and famous UL technique is </a:t>
            </a:r>
            <a:r>
              <a:rPr b="1" lang="it"/>
              <a:t>clustering. Clustering</a:t>
            </a:r>
            <a:r>
              <a:rPr lang="it"/>
              <a:t> means grouping element by </a:t>
            </a:r>
            <a:r>
              <a:rPr b="1" lang="it"/>
              <a:t>similarity</a:t>
            </a:r>
            <a:r>
              <a:rPr lang="it"/>
              <a:t> so that each cluster, inside, is homogeneous.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82" name="Google Shape;382;p48"/>
          <p:cNvSpPr txBox="1"/>
          <p:nvPr>
            <p:ph idx="1" type="body"/>
          </p:nvPr>
        </p:nvSpPr>
        <p:spPr>
          <a:xfrm>
            <a:off x="262150" y="1762650"/>
            <a:ext cx="5581800" cy="31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1500"/>
              <a:t>For example in retail</a:t>
            </a:r>
            <a:r>
              <a:rPr lang="it" sz="1500"/>
              <a:t>: we have an ecommerce and we have data from a lot of customers (sex, age, address, what they bought in the past...etc etc).</a:t>
            </a:r>
            <a:endParaRPr sz="1500"/>
          </a:p>
          <a:p>
            <a:pPr indent="0" lvl="0" marL="0" rtl="0" algn="l">
              <a:spcBef>
                <a:spcPts val="1600"/>
              </a:spcBef>
              <a:spcAft>
                <a:spcPts val="0"/>
              </a:spcAft>
              <a:buNone/>
            </a:pPr>
            <a:r>
              <a:rPr lang="it" sz="1500"/>
              <a:t>We would like to send a marketing </a:t>
            </a:r>
            <a:r>
              <a:rPr lang="it" sz="1500"/>
              <a:t>campaign</a:t>
            </a:r>
            <a:r>
              <a:rPr lang="it" sz="1500"/>
              <a:t> to them. So, </a:t>
            </a:r>
            <a:endParaRPr sz="1500"/>
          </a:p>
          <a:p>
            <a:pPr indent="-323850" lvl="0" marL="457200" rtl="0" algn="l">
              <a:spcBef>
                <a:spcPts val="1600"/>
              </a:spcBef>
              <a:spcAft>
                <a:spcPts val="0"/>
              </a:spcAft>
              <a:buSzPts val="1500"/>
              <a:buAutoNum type="arabicPeriod"/>
            </a:pPr>
            <a:r>
              <a:rPr lang="it" sz="1500"/>
              <a:t>We clusterize the customers based on similarity of purchase and anagraphic. Now each cluster contains very similar customers.</a:t>
            </a:r>
            <a:endParaRPr sz="1500"/>
          </a:p>
          <a:p>
            <a:pPr indent="-323850" lvl="0" marL="457200" rtl="0" algn="l">
              <a:spcBef>
                <a:spcPts val="0"/>
              </a:spcBef>
              <a:spcAft>
                <a:spcPts val="0"/>
              </a:spcAft>
              <a:buSzPts val="1500"/>
              <a:buAutoNum type="arabicPeriod"/>
            </a:pPr>
            <a:r>
              <a:rPr lang="it" sz="1500"/>
              <a:t>Study and analyze each cluster (group) to know more about them.</a:t>
            </a:r>
            <a:endParaRPr sz="1500"/>
          </a:p>
          <a:p>
            <a:pPr indent="-323850" lvl="0" marL="457200" rtl="0" algn="l">
              <a:spcBef>
                <a:spcPts val="0"/>
              </a:spcBef>
              <a:spcAft>
                <a:spcPts val="0"/>
              </a:spcAft>
              <a:buSzPts val="1500"/>
              <a:buAutoNum type="arabicPeriod"/>
            </a:pPr>
            <a:r>
              <a:rPr lang="it" sz="1500"/>
              <a:t>Send </a:t>
            </a:r>
            <a:r>
              <a:rPr b="1" lang="it" sz="1500"/>
              <a:t>different</a:t>
            </a:r>
            <a:r>
              <a:rPr lang="it" sz="1500"/>
              <a:t> </a:t>
            </a:r>
            <a:r>
              <a:rPr b="1" lang="it" sz="1500"/>
              <a:t>campaigns</a:t>
            </a:r>
            <a:r>
              <a:rPr lang="it" sz="1500"/>
              <a:t> to each cluster.</a:t>
            </a:r>
            <a:endParaRPr sz="1500"/>
          </a:p>
          <a:p>
            <a:pPr indent="0" lvl="0" marL="0" rtl="0" algn="l">
              <a:spcBef>
                <a:spcPts val="1600"/>
              </a:spcBef>
              <a:spcAft>
                <a:spcPts val="1600"/>
              </a:spcAft>
              <a:buNone/>
            </a:pPr>
            <a:r>
              <a:t/>
            </a:r>
            <a:endParaRPr/>
          </a:p>
        </p:txBody>
      </p:sp>
      <p:pic>
        <p:nvPicPr>
          <p:cNvPr id="383" name="Google Shape;383;p48"/>
          <p:cNvPicPr preferRelativeResize="0"/>
          <p:nvPr/>
        </p:nvPicPr>
        <p:blipFill>
          <a:blip r:embed="rId3">
            <a:alphaModFix/>
          </a:blip>
          <a:stretch>
            <a:fillRect/>
          </a:stretch>
        </p:blipFill>
        <p:spPr>
          <a:xfrm>
            <a:off x="5978575" y="1907600"/>
            <a:ext cx="2995251" cy="213036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4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it"/>
              <a:t>Dimensionality Reduction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0"/>
          <p:cNvSpPr txBox="1"/>
          <p:nvPr>
            <p:ph type="title"/>
          </p:nvPr>
        </p:nvSpPr>
        <p:spPr>
          <a:xfrm>
            <a:off x="159300" y="64025"/>
            <a:ext cx="8520600" cy="572700"/>
          </a:xfrm>
          <a:prstGeom prst="rect">
            <a:avLst/>
          </a:prstGeom>
        </p:spPr>
        <p:txBody>
          <a:bodyPr anchorCtr="0" anchor="t" bIns="91425" lIns="91425" spcFirstLastPara="1" rIns="91425" wrap="square" tIns="91425">
            <a:noAutofit/>
          </a:bodyPr>
          <a:lstStyle/>
          <a:p>
            <a:pPr indent="0" lvl="0" marL="0" rtl="0" algn="l">
              <a:lnSpc>
                <a:spcPct val="110000"/>
              </a:lnSpc>
              <a:spcBef>
                <a:spcPts val="1000"/>
              </a:spcBef>
              <a:spcAft>
                <a:spcPts val="0"/>
              </a:spcAft>
              <a:buClr>
                <a:schemeClr val="dk1"/>
              </a:buClr>
              <a:buSzPts val="1100"/>
              <a:buFont typeface="Arial"/>
              <a:buNone/>
            </a:pPr>
            <a:r>
              <a:rPr lang="it" sz="2000"/>
              <a:t>Linear Dimensionality reduction: Inferring </a:t>
            </a:r>
            <a:r>
              <a:rPr b="1" lang="it" sz="2000"/>
              <a:t>structure</a:t>
            </a:r>
            <a:r>
              <a:rPr lang="it" sz="2000"/>
              <a:t> of unlabeled data</a:t>
            </a:r>
            <a:endParaRPr sz="2000"/>
          </a:p>
          <a:p>
            <a:pPr indent="0" lvl="0" marL="0" rtl="0" algn="l">
              <a:spcBef>
                <a:spcPts val="800"/>
              </a:spcBef>
              <a:spcAft>
                <a:spcPts val="0"/>
              </a:spcAft>
              <a:buNone/>
            </a:pPr>
            <a:r>
              <a:t/>
            </a:r>
            <a:endParaRPr sz="2300"/>
          </a:p>
        </p:txBody>
      </p:sp>
      <p:sp>
        <p:nvSpPr>
          <p:cNvPr id="394" name="Google Shape;394;p50"/>
          <p:cNvSpPr txBox="1"/>
          <p:nvPr>
            <p:ph idx="1" type="body"/>
          </p:nvPr>
        </p:nvSpPr>
        <p:spPr>
          <a:xfrm>
            <a:off x="235500" y="695275"/>
            <a:ext cx="8520600" cy="45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1500"/>
              <a:t>Models that detect and identify </a:t>
            </a:r>
            <a:r>
              <a:rPr b="1" lang="it" sz="1500"/>
              <a:t>lower-dimensional structure</a:t>
            </a:r>
            <a:r>
              <a:rPr lang="it" sz="1500"/>
              <a:t> in higher-dimensional data</a:t>
            </a:r>
            <a:endParaRPr sz="1500"/>
          </a:p>
        </p:txBody>
      </p:sp>
      <p:sp>
        <p:nvSpPr>
          <p:cNvPr id="395" name="Google Shape;395;p50"/>
          <p:cNvSpPr txBox="1"/>
          <p:nvPr/>
        </p:nvSpPr>
        <p:spPr>
          <a:xfrm>
            <a:off x="364225" y="3857775"/>
            <a:ext cx="81195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500">
                <a:solidFill>
                  <a:schemeClr val="dk2"/>
                </a:solidFill>
              </a:rPr>
              <a:t>The data can be described now with only </a:t>
            </a:r>
            <a:r>
              <a:rPr b="1" lang="it" sz="1500">
                <a:solidFill>
                  <a:schemeClr val="dk2"/>
                </a:solidFill>
              </a:rPr>
              <a:t>one </a:t>
            </a:r>
            <a:r>
              <a:rPr lang="it" sz="1500">
                <a:solidFill>
                  <a:schemeClr val="dk2"/>
                </a:solidFill>
              </a:rPr>
              <a:t>axis (dimension) corresponding to the direction of the longest black arrow. Data can be projected from 2 dimension to 1 dimension (direction of the black longest arrow). The most common </a:t>
            </a:r>
            <a:r>
              <a:rPr b="1" lang="it" sz="1500">
                <a:solidFill>
                  <a:schemeClr val="dk2"/>
                </a:solidFill>
              </a:rPr>
              <a:t>Linear Dimensionality Reduction technique is PCA (Principal Component Analysis)</a:t>
            </a:r>
            <a:endParaRPr b="1"/>
          </a:p>
        </p:txBody>
      </p:sp>
      <p:pic>
        <p:nvPicPr>
          <p:cNvPr id="396" name="Google Shape;396;p50"/>
          <p:cNvPicPr preferRelativeResize="0"/>
          <p:nvPr/>
        </p:nvPicPr>
        <p:blipFill>
          <a:blip r:embed="rId3">
            <a:alphaModFix/>
          </a:blip>
          <a:stretch>
            <a:fillRect/>
          </a:stretch>
        </p:blipFill>
        <p:spPr>
          <a:xfrm>
            <a:off x="461950" y="1154875"/>
            <a:ext cx="3708443" cy="2550500"/>
          </a:xfrm>
          <a:prstGeom prst="rect">
            <a:avLst/>
          </a:prstGeom>
          <a:noFill/>
          <a:ln>
            <a:noFill/>
          </a:ln>
        </p:spPr>
      </p:pic>
      <p:pic>
        <p:nvPicPr>
          <p:cNvPr id="397" name="Google Shape;397;p50"/>
          <p:cNvPicPr preferRelativeResize="0"/>
          <p:nvPr/>
        </p:nvPicPr>
        <p:blipFill>
          <a:blip r:embed="rId4">
            <a:alphaModFix/>
          </a:blip>
          <a:stretch>
            <a:fillRect/>
          </a:stretch>
        </p:blipFill>
        <p:spPr>
          <a:xfrm>
            <a:off x="4608443" y="1154875"/>
            <a:ext cx="3708443" cy="2550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1"/>
          <p:cNvSpPr txBox="1"/>
          <p:nvPr>
            <p:ph type="title"/>
          </p:nvPr>
        </p:nvSpPr>
        <p:spPr>
          <a:xfrm>
            <a:off x="159300" y="64025"/>
            <a:ext cx="8795100" cy="572700"/>
          </a:xfrm>
          <a:prstGeom prst="rect">
            <a:avLst/>
          </a:prstGeom>
        </p:spPr>
        <p:txBody>
          <a:bodyPr anchorCtr="0" anchor="t" bIns="91425" lIns="91425" spcFirstLastPara="1" rIns="91425" wrap="square" tIns="91425">
            <a:noAutofit/>
          </a:bodyPr>
          <a:lstStyle/>
          <a:p>
            <a:pPr indent="0" lvl="0" marL="0" rtl="0" algn="l">
              <a:lnSpc>
                <a:spcPct val="110000"/>
              </a:lnSpc>
              <a:spcBef>
                <a:spcPts val="1000"/>
              </a:spcBef>
              <a:spcAft>
                <a:spcPts val="0"/>
              </a:spcAft>
              <a:buNone/>
            </a:pPr>
            <a:r>
              <a:rPr lang="it" sz="2000"/>
              <a:t>Non Linear </a:t>
            </a:r>
            <a:r>
              <a:rPr lang="it" sz="2000"/>
              <a:t>Dimensionality reduction : Inferring </a:t>
            </a:r>
            <a:r>
              <a:rPr b="1" lang="it" sz="2000"/>
              <a:t>structure</a:t>
            </a:r>
            <a:r>
              <a:rPr lang="it" sz="2000"/>
              <a:t> of unlabeled data</a:t>
            </a:r>
            <a:endParaRPr sz="2000"/>
          </a:p>
          <a:p>
            <a:pPr indent="0" lvl="0" marL="0" rtl="0" algn="l">
              <a:spcBef>
                <a:spcPts val="800"/>
              </a:spcBef>
              <a:spcAft>
                <a:spcPts val="0"/>
              </a:spcAft>
              <a:buNone/>
            </a:pPr>
            <a:r>
              <a:t/>
            </a:r>
            <a:endParaRPr sz="2300"/>
          </a:p>
        </p:txBody>
      </p:sp>
      <p:sp>
        <p:nvSpPr>
          <p:cNvPr id="403" name="Google Shape;403;p51"/>
          <p:cNvSpPr txBox="1"/>
          <p:nvPr>
            <p:ph idx="1" type="body"/>
          </p:nvPr>
        </p:nvSpPr>
        <p:spPr>
          <a:xfrm>
            <a:off x="235500" y="771475"/>
            <a:ext cx="8520600" cy="45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1500"/>
              <a:t>Models that detect and identify </a:t>
            </a:r>
            <a:r>
              <a:rPr b="1" lang="it" sz="1500"/>
              <a:t>lower-dimensional structure</a:t>
            </a:r>
            <a:r>
              <a:rPr lang="it" sz="1500"/>
              <a:t> in higher-dimensional data</a:t>
            </a:r>
            <a:endParaRPr sz="1500"/>
          </a:p>
        </p:txBody>
      </p:sp>
      <p:pic>
        <p:nvPicPr>
          <p:cNvPr id="404" name="Google Shape;404;p51"/>
          <p:cNvPicPr preferRelativeResize="0"/>
          <p:nvPr/>
        </p:nvPicPr>
        <p:blipFill rotWithShape="1">
          <a:blip r:embed="rId3">
            <a:alphaModFix/>
          </a:blip>
          <a:srcRect b="0" l="7190" r="7709" t="5749"/>
          <a:stretch/>
        </p:blipFill>
        <p:spPr>
          <a:xfrm>
            <a:off x="692700" y="1268950"/>
            <a:ext cx="3686625" cy="2807125"/>
          </a:xfrm>
          <a:prstGeom prst="rect">
            <a:avLst/>
          </a:prstGeom>
          <a:noFill/>
          <a:ln>
            <a:noFill/>
          </a:ln>
        </p:spPr>
      </p:pic>
      <p:pic>
        <p:nvPicPr>
          <p:cNvPr id="405" name="Google Shape;405;p51"/>
          <p:cNvPicPr preferRelativeResize="0"/>
          <p:nvPr/>
        </p:nvPicPr>
        <p:blipFill rotWithShape="1">
          <a:blip r:embed="rId4">
            <a:alphaModFix/>
          </a:blip>
          <a:srcRect b="5076" l="6747" r="13583" t="4269"/>
          <a:stretch/>
        </p:blipFill>
        <p:spPr>
          <a:xfrm>
            <a:off x="4564100" y="1231075"/>
            <a:ext cx="3440249" cy="2691350"/>
          </a:xfrm>
          <a:prstGeom prst="rect">
            <a:avLst/>
          </a:prstGeom>
          <a:noFill/>
          <a:ln>
            <a:noFill/>
          </a:ln>
        </p:spPr>
      </p:pic>
      <p:sp>
        <p:nvSpPr>
          <p:cNvPr id="406" name="Google Shape;406;p51"/>
          <p:cNvSpPr txBox="1"/>
          <p:nvPr/>
        </p:nvSpPr>
        <p:spPr>
          <a:xfrm>
            <a:off x="364225" y="4086375"/>
            <a:ext cx="73998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500">
                <a:solidFill>
                  <a:schemeClr val="dk2"/>
                </a:solidFill>
              </a:rPr>
              <a:t>A one-dimensional line that is arranged in a spiral within this two-dimensional space. We could say that this data is "intrinsically" only one dimensional, though this one-dimensional data is embedded in higher-dimensional space.</a:t>
            </a:r>
            <a:r>
              <a:rPr lang="it" sz="1200">
                <a:solidFill>
                  <a:schemeClr val="dk1"/>
                </a:solidFill>
                <a:highlight>
                  <a:srgbClr val="FFFFFF"/>
                </a:highlight>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292625"/>
            <a:ext cx="848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Reinforcement Learning: Learn by experience</a:t>
            </a:r>
            <a:endParaRPr/>
          </a:p>
        </p:txBody>
      </p:sp>
      <p:sp>
        <p:nvSpPr>
          <p:cNvPr id="84" name="Google Shape;84;p16"/>
          <p:cNvSpPr txBox="1"/>
          <p:nvPr>
            <p:ph idx="1" type="body"/>
          </p:nvPr>
        </p:nvSpPr>
        <p:spPr>
          <a:xfrm>
            <a:off x="311700" y="950175"/>
            <a:ext cx="5218800" cy="38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600"/>
              <a:t>We would like to teach to our dog to sit when we say “Sit!”. He must learn to sit guided by our reward (giving food). </a:t>
            </a:r>
            <a:r>
              <a:rPr lang="it" sz="1600"/>
              <a:t>The dog starts trying actions randomly: when he sits we reward him by giving food. The dog learned with </a:t>
            </a:r>
            <a:r>
              <a:rPr b="1" lang="it" sz="1600"/>
              <a:t>reinforcement.</a:t>
            </a:r>
            <a:endParaRPr sz="1600"/>
          </a:p>
          <a:p>
            <a:pPr indent="-317500" lvl="0" marL="457200" rtl="0" algn="l">
              <a:spcBef>
                <a:spcPts val="1600"/>
              </a:spcBef>
              <a:spcAft>
                <a:spcPts val="0"/>
              </a:spcAft>
              <a:buSzPts val="1400"/>
              <a:buChar char="●"/>
            </a:pPr>
            <a:r>
              <a:rPr b="1" lang="it" sz="1400"/>
              <a:t>Agent</a:t>
            </a:r>
            <a:r>
              <a:rPr lang="it" sz="1400"/>
              <a:t> = dog</a:t>
            </a:r>
            <a:endParaRPr sz="1400"/>
          </a:p>
          <a:p>
            <a:pPr indent="-317500" lvl="0" marL="457200" rtl="0" algn="l">
              <a:spcBef>
                <a:spcPts val="0"/>
              </a:spcBef>
              <a:spcAft>
                <a:spcPts val="0"/>
              </a:spcAft>
              <a:buSzPts val="1400"/>
              <a:buChar char="●"/>
            </a:pPr>
            <a:r>
              <a:rPr b="1" lang="it" sz="1400"/>
              <a:t>Environment</a:t>
            </a:r>
            <a:r>
              <a:rPr lang="it" sz="1400"/>
              <a:t> = us conditioning the dog with rewards</a:t>
            </a:r>
            <a:endParaRPr sz="1400"/>
          </a:p>
          <a:p>
            <a:pPr indent="-317500" lvl="0" marL="457200" rtl="0" algn="l">
              <a:spcBef>
                <a:spcPts val="0"/>
              </a:spcBef>
              <a:spcAft>
                <a:spcPts val="0"/>
              </a:spcAft>
              <a:buSzPts val="1400"/>
              <a:buChar char="●"/>
            </a:pPr>
            <a:r>
              <a:rPr b="1" lang="it" sz="1400"/>
              <a:t>Policy</a:t>
            </a:r>
            <a:r>
              <a:rPr lang="it" sz="1400"/>
              <a:t> = best strategy to get a reward</a:t>
            </a:r>
            <a:endParaRPr sz="1400"/>
          </a:p>
          <a:p>
            <a:pPr indent="-317500" lvl="0" marL="457200" rtl="0" algn="l">
              <a:spcBef>
                <a:spcPts val="0"/>
              </a:spcBef>
              <a:spcAft>
                <a:spcPts val="0"/>
              </a:spcAft>
              <a:buSzPts val="1400"/>
              <a:buChar char="●"/>
            </a:pPr>
            <a:r>
              <a:rPr b="1" lang="it" sz="1400"/>
              <a:t>Action </a:t>
            </a:r>
            <a:r>
              <a:rPr lang="it" sz="1400"/>
              <a:t>= any action</a:t>
            </a:r>
            <a:endParaRPr sz="1400"/>
          </a:p>
          <a:p>
            <a:pPr indent="-317500" lvl="0" marL="457200" rtl="0" algn="l">
              <a:spcBef>
                <a:spcPts val="0"/>
              </a:spcBef>
              <a:spcAft>
                <a:spcPts val="0"/>
              </a:spcAft>
              <a:buSzPts val="1400"/>
              <a:buChar char="●"/>
            </a:pPr>
            <a:r>
              <a:rPr b="1" lang="it" sz="1400"/>
              <a:t>Positive Reward </a:t>
            </a:r>
            <a:r>
              <a:rPr lang="it" sz="1400"/>
              <a:t>= food</a:t>
            </a:r>
            <a:endParaRPr sz="1400"/>
          </a:p>
          <a:p>
            <a:pPr indent="-317500" lvl="0" marL="457200" rtl="0" algn="l">
              <a:spcBef>
                <a:spcPts val="0"/>
              </a:spcBef>
              <a:spcAft>
                <a:spcPts val="0"/>
              </a:spcAft>
              <a:buSzPts val="1400"/>
              <a:buChar char="●"/>
            </a:pPr>
            <a:r>
              <a:rPr b="1" lang="it" sz="1400"/>
              <a:t>Negative Reward</a:t>
            </a:r>
            <a:r>
              <a:rPr lang="it" sz="1400"/>
              <a:t> = no food</a:t>
            </a:r>
            <a:endParaRPr sz="1400"/>
          </a:p>
          <a:p>
            <a:pPr indent="0" lvl="0" marL="0" rtl="0" algn="l">
              <a:spcBef>
                <a:spcPts val="1600"/>
              </a:spcBef>
              <a:spcAft>
                <a:spcPts val="0"/>
              </a:spcAft>
              <a:buNone/>
            </a:pPr>
            <a:r>
              <a:rPr lang="it" sz="1600"/>
              <a:t>The dog must </a:t>
            </a:r>
            <a:r>
              <a:rPr b="1" lang="it" sz="1600"/>
              <a:t>LEARN BY EXPERIENCE (try and fail)</a:t>
            </a:r>
            <a:endParaRPr b="1" sz="1600"/>
          </a:p>
          <a:p>
            <a:pPr indent="0" lvl="0" marL="0" rtl="0" algn="l">
              <a:spcBef>
                <a:spcPts val="1600"/>
              </a:spcBef>
              <a:spcAft>
                <a:spcPts val="0"/>
              </a:spcAft>
              <a:buNone/>
            </a:pPr>
            <a:r>
              <a:t/>
            </a:r>
            <a:endParaRPr b="1" sz="1600"/>
          </a:p>
          <a:p>
            <a:pPr indent="0" lvl="0" marL="0" rtl="0" algn="l">
              <a:spcBef>
                <a:spcPts val="1600"/>
              </a:spcBef>
              <a:spcAft>
                <a:spcPts val="0"/>
              </a:spcAft>
              <a:buNone/>
            </a:pPr>
            <a:r>
              <a:t/>
            </a:r>
            <a:endParaRPr sz="1600"/>
          </a:p>
          <a:p>
            <a:pPr indent="0" lvl="0" marL="0" rtl="0" algn="l">
              <a:spcBef>
                <a:spcPts val="1600"/>
              </a:spcBef>
              <a:spcAft>
                <a:spcPts val="1600"/>
              </a:spcAft>
              <a:buNone/>
            </a:pPr>
            <a:r>
              <a:rPr lang="it" sz="1600"/>
              <a:t> </a:t>
            </a:r>
            <a:endParaRPr sz="1600"/>
          </a:p>
        </p:txBody>
      </p:sp>
      <p:pic>
        <p:nvPicPr>
          <p:cNvPr id="85" name="Google Shape;85;p16"/>
          <p:cNvPicPr preferRelativeResize="0"/>
          <p:nvPr/>
        </p:nvPicPr>
        <p:blipFill>
          <a:blip r:embed="rId3">
            <a:alphaModFix/>
          </a:blip>
          <a:stretch>
            <a:fillRect/>
          </a:stretch>
        </p:blipFill>
        <p:spPr>
          <a:xfrm>
            <a:off x="5615583" y="1017725"/>
            <a:ext cx="3461100" cy="2307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Sklearn: what is it?</a:t>
            </a:r>
            <a:endParaRPr/>
          </a:p>
        </p:txBody>
      </p:sp>
      <p:sp>
        <p:nvSpPr>
          <p:cNvPr id="412" name="Google Shape;412;p52"/>
          <p:cNvSpPr txBox="1"/>
          <p:nvPr>
            <p:ph idx="1" type="body"/>
          </p:nvPr>
        </p:nvSpPr>
        <p:spPr>
          <a:xfrm>
            <a:off x="311700" y="1152475"/>
            <a:ext cx="8520600" cy="29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Sklearn is a Python Library used for Machine Learning.</a:t>
            </a:r>
            <a:endParaRPr/>
          </a:p>
          <a:p>
            <a:pPr indent="0" lvl="0" marL="0" rtl="0" algn="l">
              <a:spcBef>
                <a:spcPts val="1600"/>
              </a:spcBef>
              <a:spcAft>
                <a:spcPts val="0"/>
              </a:spcAft>
              <a:buNone/>
            </a:pPr>
            <a:r>
              <a:rPr lang="it"/>
              <a:t>It has many many models and tools to do Machine Learning.</a:t>
            </a:r>
            <a:endParaRPr/>
          </a:p>
          <a:p>
            <a:pPr indent="0" lvl="0" marL="0" rtl="0" algn="l">
              <a:spcBef>
                <a:spcPts val="1600"/>
              </a:spcBef>
              <a:spcAft>
                <a:spcPts val="0"/>
              </a:spcAft>
              <a:buNone/>
            </a:pPr>
            <a:r>
              <a:rPr lang="it" u="sng">
                <a:solidFill>
                  <a:schemeClr val="hlink"/>
                </a:solidFill>
                <a:hlinkClick r:id="rId3"/>
              </a:rPr>
              <a:t>LINK</a:t>
            </a:r>
            <a:endParaRPr/>
          </a:p>
          <a:p>
            <a:pPr indent="0" lvl="0" marL="0" rtl="0" algn="l">
              <a:spcBef>
                <a:spcPts val="1600"/>
              </a:spcBef>
              <a:spcAft>
                <a:spcPts val="0"/>
              </a:spcAft>
              <a:buNone/>
            </a:pPr>
            <a:r>
              <a:rPr lang="it" u="sng">
                <a:solidFill>
                  <a:schemeClr val="hlink"/>
                </a:solidFill>
                <a:hlinkClick r:id="rId4"/>
              </a:rPr>
              <a:t>GitHub Link</a:t>
            </a:r>
            <a:endParaRPr/>
          </a:p>
          <a:p>
            <a:pPr indent="0" lvl="0" marL="0" rtl="0" algn="l">
              <a:spcBef>
                <a:spcPts val="1600"/>
              </a:spcBef>
              <a:spcAft>
                <a:spcPts val="1600"/>
              </a:spcAft>
              <a:buNone/>
            </a:pPr>
            <a:r>
              <a:rPr lang="it"/>
              <a:t>We will use Sklearn because it is optimized for speed, but we will show you at the beginning what is under the hood of some simple algorithms.</a:t>
            </a:r>
            <a:endParaRPr/>
          </a:p>
        </p:txBody>
      </p:sp>
      <p:pic>
        <p:nvPicPr>
          <p:cNvPr id="413" name="Google Shape;413;p52"/>
          <p:cNvPicPr preferRelativeResize="0"/>
          <p:nvPr/>
        </p:nvPicPr>
        <p:blipFill>
          <a:blip r:embed="rId5">
            <a:alphaModFix/>
          </a:blip>
          <a:stretch>
            <a:fillRect/>
          </a:stretch>
        </p:blipFill>
        <p:spPr>
          <a:xfrm>
            <a:off x="7034275" y="179679"/>
            <a:ext cx="1804551" cy="9714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85613" y="16275"/>
            <a:ext cx="848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600"/>
              <a:t>Robot Example Reinforcement Learning</a:t>
            </a:r>
            <a:endParaRPr sz="2600"/>
          </a:p>
        </p:txBody>
      </p:sp>
      <p:sp>
        <p:nvSpPr>
          <p:cNvPr id="91" name="Google Shape;91;p17"/>
          <p:cNvSpPr txBox="1"/>
          <p:nvPr/>
        </p:nvSpPr>
        <p:spPr>
          <a:xfrm>
            <a:off x="328675" y="4373800"/>
            <a:ext cx="7648500" cy="6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500"/>
              <a:t>This is a real robot, its goal is to learn crawling forward. It has </a:t>
            </a:r>
            <a:r>
              <a:rPr b="1" lang="it" sz="1500"/>
              <a:t>no instructions, </a:t>
            </a:r>
            <a:r>
              <a:rPr lang="it" sz="1500"/>
              <a:t>it uses Reinforcement Learning</a:t>
            </a:r>
            <a:endParaRPr sz="1500"/>
          </a:p>
        </p:txBody>
      </p:sp>
      <p:pic>
        <p:nvPicPr>
          <p:cNvPr id="92" name="Google Shape;92;p17"/>
          <p:cNvPicPr preferRelativeResize="0"/>
          <p:nvPr/>
        </p:nvPicPr>
        <p:blipFill>
          <a:blip r:embed="rId3">
            <a:alphaModFix/>
          </a:blip>
          <a:stretch>
            <a:fillRect/>
          </a:stretch>
        </p:blipFill>
        <p:spPr>
          <a:xfrm>
            <a:off x="1576400" y="621350"/>
            <a:ext cx="5869024" cy="3751425"/>
          </a:xfrm>
          <a:prstGeom prst="rect">
            <a:avLst/>
          </a:prstGeom>
          <a:noFill/>
          <a:ln>
            <a:noFill/>
          </a:ln>
        </p:spPr>
      </p:pic>
      <p:sp>
        <p:nvSpPr>
          <p:cNvPr id="93" name="Google Shape;93;p17"/>
          <p:cNvSpPr txBox="1"/>
          <p:nvPr/>
        </p:nvSpPr>
        <p:spPr>
          <a:xfrm>
            <a:off x="6445100" y="2525"/>
            <a:ext cx="26442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Credit: Thanks to Jan Kaiser!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85613" y="16275"/>
            <a:ext cx="848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600"/>
              <a:t>Robot Example Reinforcement Learning</a:t>
            </a:r>
            <a:endParaRPr sz="2600"/>
          </a:p>
        </p:txBody>
      </p:sp>
      <p:sp>
        <p:nvSpPr>
          <p:cNvPr id="99" name="Google Shape;99;p18"/>
          <p:cNvSpPr txBox="1"/>
          <p:nvPr/>
        </p:nvSpPr>
        <p:spPr>
          <a:xfrm>
            <a:off x="6445100" y="2525"/>
            <a:ext cx="26442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Credit: Thanks to Jan Kaiser! :)</a:t>
            </a:r>
            <a:endParaRPr/>
          </a:p>
        </p:txBody>
      </p:sp>
      <p:pic>
        <p:nvPicPr>
          <p:cNvPr id="100" name="Google Shape;100;p18"/>
          <p:cNvPicPr preferRelativeResize="0"/>
          <p:nvPr/>
        </p:nvPicPr>
        <p:blipFill>
          <a:blip r:embed="rId3">
            <a:alphaModFix/>
          </a:blip>
          <a:stretch>
            <a:fillRect/>
          </a:stretch>
        </p:blipFill>
        <p:spPr>
          <a:xfrm>
            <a:off x="284050" y="657275"/>
            <a:ext cx="7621476" cy="4053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292625"/>
            <a:ext cx="848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Reinforcement Learning</a:t>
            </a:r>
            <a:endParaRPr/>
          </a:p>
        </p:txBody>
      </p:sp>
      <p:pic>
        <p:nvPicPr>
          <p:cNvPr id="106" name="Google Shape;106;p19"/>
          <p:cNvPicPr preferRelativeResize="0"/>
          <p:nvPr/>
        </p:nvPicPr>
        <p:blipFill rotWithShape="1">
          <a:blip r:embed="rId3">
            <a:alphaModFix/>
          </a:blip>
          <a:srcRect b="0" l="14655" r="14782" t="0"/>
          <a:stretch/>
        </p:blipFill>
        <p:spPr>
          <a:xfrm>
            <a:off x="2416563" y="957813"/>
            <a:ext cx="4271884" cy="2485300"/>
          </a:xfrm>
          <a:prstGeom prst="rect">
            <a:avLst/>
          </a:prstGeom>
          <a:noFill/>
          <a:ln>
            <a:noFill/>
          </a:ln>
        </p:spPr>
      </p:pic>
      <p:sp>
        <p:nvSpPr>
          <p:cNvPr id="107" name="Google Shape;107;p19"/>
          <p:cNvSpPr txBox="1"/>
          <p:nvPr/>
        </p:nvSpPr>
        <p:spPr>
          <a:xfrm>
            <a:off x="328675" y="3535600"/>
            <a:ext cx="7648500" cy="14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000"/>
              <a:t>An </a:t>
            </a:r>
            <a:r>
              <a:rPr b="1" lang="it" sz="2000"/>
              <a:t>Agent</a:t>
            </a:r>
            <a:r>
              <a:rPr lang="it" sz="2000"/>
              <a:t> must learn a task and the </a:t>
            </a:r>
            <a:r>
              <a:rPr b="1" lang="it" sz="2000"/>
              <a:t>environment </a:t>
            </a:r>
            <a:r>
              <a:rPr lang="it" sz="2000"/>
              <a:t>guides him providing </a:t>
            </a:r>
            <a:r>
              <a:rPr b="1" lang="it" sz="2000"/>
              <a:t>rewards. </a:t>
            </a:r>
            <a:r>
              <a:rPr lang="it" sz="2000"/>
              <a:t>He must find the best </a:t>
            </a:r>
            <a:r>
              <a:rPr b="1" lang="it" sz="2000"/>
              <a:t>policy </a:t>
            </a:r>
            <a:r>
              <a:rPr lang="it" sz="2000"/>
              <a:t>(strategy) to reach its goal. After each </a:t>
            </a:r>
            <a:r>
              <a:rPr b="1" lang="it" sz="2000"/>
              <a:t>action, </a:t>
            </a:r>
            <a:r>
              <a:rPr lang="it" sz="2000"/>
              <a:t>the </a:t>
            </a:r>
            <a:r>
              <a:rPr b="1" lang="it" sz="2000"/>
              <a:t>state </a:t>
            </a:r>
            <a:r>
              <a:rPr lang="it" sz="2000"/>
              <a:t>describe the current situation of the agent.</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292625"/>
            <a:ext cx="848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Reinforcement Learning: time to gamble!</a:t>
            </a:r>
            <a:endParaRPr/>
          </a:p>
        </p:txBody>
      </p:sp>
      <p:sp>
        <p:nvSpPr>
          <p:cNvPr id="113" name="Google Shape;113;p20"/>
          <p:cNvSpPr txBox="1"/>
          <p:nvPr>
            <p:ph idx="1" type="body"/>
          </p:nvPr>
        </p:nvSpPr>
        <p:spPr>
          <a:xfrm>
            <a:off x="311700" y="1026375"/>
            <a:ext cx="5066400" cy="315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600"/>
              <a:t>You are in a casino, in front of 10 slot machines. You have in your pocket 100 euros, and you have to play the slot machines (in sequence) so that to gain as much as possible at the end. Your goal is to play the correct Slot to win as much as you can.</a:t>
            </a:r>
            <a:endParaRPr sz="1600"/>
          </a:p>
          <a:p>
            <a:pPr indent="0" lvl="0" marL="0" rtl="0" algn="l">
              <a:spcBef>
                <a:spcPts val="1600"/>
              </a:spcBef>
              <a:spcAft>
                <a:spcPts val="0"/>
              </a:spcAft>
              <a:buNone/>
            </a:pPr>
            <a:r>
              <a:rPr lang="it" sz="1600"/>
              <a:t>An </a:t>
            </a:r>
            <a:r>
              <a:rPr b="1" lang="it" sz="1600"/>
              <a:t>agent</a:t>
            </a:r>
            <a:r>
              <a:rPr lang="it" sz="1600"/>
              <a:t> (us, a robot, or a software) has a goal (gain as much as possible) applying the best strategy (</a:t>
            </a:r>
            <a:r>
              <a:rPr b="1" lang="it" sz="1600"/>
              <a:t>policy</a:t>
            </a:r>
            <a:r>
              <a:rPr lang="it" sz="1600"/>
              <a:t>) by performing </a:t>
            </a:r>
            <a:r>
              <a:rPr b="1" lang="it" sz="1600"/>
              <a:t>actions. </a:t>
            </a:r>
            <a:r>
              <a:rPr lang="it" sz="1600"/>
              <a:t>This is the simplest case of reinforcement learning. It is called </a:t>
            </a:r>
            <a:r>
              <a:rPr b="1" lang="it" sz="1600"/>
              <a:t>Multi Armed Bandit (MAB). </a:t>
            </a:r>
            <a:endParaRPr b="1" sz="1600"/>
          </a:p>
          <a:p>
            <a:pPr indent="0" lvl="0" marL="0" rtl="0" algn="l">
              <a:spcBef>
                <a:spcPts val="1600"/>
              </a:spcBef>
              <a:spcAft>
                <a:spcPts val="1600"/>
              </a:spcAft>
              <a:buNone/>
            </a:pPr>
            <a:r>
              <a:t/>
            </a:r>
            <a:endParaRPr sz="1700"/>
          </a:p>
        </p:txBody>
      </p:sp>
      <p:pic>
        <p:nvPicPr>
          <p:cNvPr id="114" name="Google Shape;114;p20"/>
          <p:cNvPicPr preferRelativeResize="0"/>
          <p:nvPr/>
        </p:nvPicPr>
        <p:blipFill>
          <a:blip r:embed="rId3">
            <a:alphaModFix/>
          </a:blip>
          <a:stretch>
            <a:fillRect/>
          </a:stretch>
        </p:blipFill>
        <p:spPr>
          <a:xfrm>
            <a:off x="5560800" y="1458150"/>
            <a:ext cx="3384901" cy="1982585"/>
          </a:xfrm>
          <a:prstGeom prst="rect">
            <a:avLst/>
          </a:prstGeom>
          <a:noFill/>
          <a:ln>
            <a:noFill/>
          </a:ln>
        </p:spPr>
      </p:pic>
      <p:sp>
        <p:nvSpPr>
          <p:cNvPr id="115" name="Google Shape;115;p20"/>
          <p:cNvSpPr txBox="1"/>
          <p:nvPr/>
        </p:nvSpPr>
        <p:spPr>
          <a:xfrm>
            <a:off x="399750" y="4189225"/>
            <a:ext cx="7435500" cy="7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sz="1700">
                <a:solidFill>
                  <a:schemeClr val="dk2"/>
                </a:solidFill>
              </a:rPr>
              <a:t>Similar to the dog, we have to learn which is the best policy (strategy) to get the maximum reward</a:t>
            </a:r>
            <a:endParaRPr sz="1700">
              <a:solidFill>
                <a:schemeClr val="dk2"/>
              </a:solidFill>
            </a:endParaRPr>
          </a:p>
          <a:p>
            <a:pPr indent="0" lvl="0" marL="0" rtl="0" algn="l">
              <a:spcBef>
                <a:spcPts val="16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id="120" name="Google Shape;120;p21"/>
          <p:cNvPicPr preferRelativeResize="0"/>
          <p:nvPr/>
        </p:nvPicPr>
        <p:blipFill>
          <a:blip r:embed="rId3">
            <a:alphaModFix/>
          </a:blip>
          <a:stretch>
            <a:fillRect/>
          </a:stretch>
        </p:blipFill>
        <p:spPr>
          <a:xfrm>
            <a:off x="1827113" y="105375"/>
            <a:ext cx="5320534"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